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76" r:id="rId3"/>
    <p:sldMasterId id="2147483678" r:id="rId4"/>
    <p:sldMasterId id="2147483680" r:id="rId5"/>
    <p:sldMasterId id="2147483684" r:id="rId6"/>
    <p:sldMasterId id="2147483688" r:id="rId7"/>
    <p:sldMasterId id="2147483692" r:id="rId8"/>
    <p:sldMasterId id="2147483694" r:id="rId9"/>
    <p:sldMasterId id="2147483708" r:id="rId10"/>
    <p:sldMasterId id="2147483712" r:id="rId11"/>
    <p:sldMasterId id="2147483714" r:id="rId12"/>
    <p:sldMasterId id="2147483716" r:id="rId13"/>
    <p:sldMasterId id="2147483718" r:id="rId14"/>
    <p:sldMasterId id="2147483721" r:id="rId15"/>
    <p:sldMasterId id="2147483723" r:id="rId16"/>
    <p:sldMasterId id="2147483725" r:id="rId17"/>
    <p:sldMasterId id="2147483727" r:id="rId18"/>
  </p:sldMasterIdLst>
  <p:notesMasterIdLst>
    <p:notesMasterId r:id="rId53"/>
  </p:notesMasterIdLst>
  <p:handoutMasterIdLst>
    <p:handoutMasterId r:id="rId54"/>
  </p:handoutMasterIdLst>
  <p:sldIdLst>
    <p:sldId id="275" r:id="rId19"/>
    <p:sldId id="473" r:id="rId20"/>
    <p:sldId id="471" r:id="rId21"/>
    <p:sldId id="472" r:id="rId22"/>
    <p:sldId id="444" r:id="rId23"/>
    <p:sldId id="445" r:id="rId24"/>
    <p:sldId id="469" r:id="rId25"/>
    <p:sldId id="452" r:id="rId26"/>
    <p:sldId id="466" r:id="rId27"/>
    <p:sldId id="439" r:id="rId28"/>
    <p:sldId id="474" r:id="rId29"/>
    <p:sldId id="475" r:id="rId30"/>
    <p:sldId id="440" r:id="rId31"/>
    <p:sldId id="476" r:id="rId32"/>
    <p:sldId id="441" r:id="rId33"/>
    <p:sldId id="477" r:id="rId34"/>
    <p:sldId id="442" r:id="rId35"/>
    <p:sldId id="433" r:id="rId36"/>
    <p:sldId id="434" r:id="rId37"/>
    <p:sldId id="467" r:id="rId38"/>
    <p:sldId id="456" r:id="rId39"/>
    <p:sldId id="455" r:id="rId40"/>
    <p:sldId id="454" r:id="rId41"/>
    <p:sldId id="458" r:id="rId42"/>
    <p:sldId id="457" r:id="rId43"/>
    <p:sldId id="436" r:id="rId44"/>
    <p:sldId id="468" r:id="rId45"/>
    <p:sldId id="459" r:id="rId46"/>
    <p:sldId id="460" r:id="rId47"/>
    <p:sldId id="464" r:id="rId48"/>
    <p:sldId id="462" r:id="rId49"/>
    <p:sldId id="463" r:id="rId50"/>
    <p:sldId id="392" r:id="rId51"/>
    <p:sldId id="438"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6600"/>
    <a:srgbClr val="FF0066"/>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barChart>
        <c:barDir val="col"/>
        <c:grouping val="clustered"/>
        <c:varyColors val="1"/>
        <c:ser>
          <c:idx val="0"/>
          <c:order val="0"/>
          <c:invertIfNegative val="1"/>
          <c:cat>
            <c:strRef>
              <c:f>Лист1!$D$4:$D$17</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2011П</c:v>
                </c:pt>
                <c:pt idx="12">
                  <c:v>2012П</c:v>
                </c:pt>
                <c:pt idx="13">
                  <c:v>2013П</c:v>
                </c:pt>
              </c:strCache>
            </c:strRef>
          </c:cat>
          <c:val>
            <c:numRef>
              <c:f>Лист1!$E$4:$E$17</c:f>
              <c:numCache>
                <c:formatCode>General</c:formatCode>
                <c:ptCount val="14"/>
                <c:pt idx="2">
                  <c:v>20</c:v>
                </c:pt>
                <c:pt idx="3">
                  <c:v>20</c:v>
                </c:pt>
                <c:pt idx="4">
                  <c:v>26</c:v>
                </c:pt>
                <c:pt idx="5">
                  <c:v>28</c:v>
                </c:pt>
                <c:pt idx="6">
                  <c:v>32</c:v>
                </c:pt>
                <c:pt idx="7">
                  <c:v>41</c:v>
                </c:pt>
                <c:pt idx="8">
                  <c:v>64</c:v>
                </c:pt>
                <c:pt idx="9">
                  <c:v>69</c:v>
                </c:pt>
                <c:pt idx="10">
                  <c:v>95</c:v>
                </c:pt>
                <c:pt idx="11">
                  <c:v>114</c:v>
                </c:pt>
                <c:pt idx="12">
                  <c:v>146</c:v>
                </c:pt>
              </c:numCache>
            </c:numRef>
          </c:val>
        </c:ser>
        <c:ser>
          <c:idx val="1"/>
          <c:order val="1"/>
          <c:invertIfNegative val="1"/>
          <c:cat>
            <c:strRef>
              <c:f>Лист1!$D$4:$D$17</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2011П</c:v>
                </c:pt>
                <c:pt idx="12">
                  <c:v>2012П</c:v>
                </c:pt>
                <c:pt idx="13">
                  <c:v>2013П</c:v>
                </c:pt>
              </c:strCache>
            </c:strRef>
          </c:cat>
          <c:val>
            <c:numRef>
              <c:f>Лист1!$F$4:$F$17</c:f>
              <c:numCache>
                <c:formatCode>General</c:formatCode>
                <c:ptCount val="14"/>
                <c:pt idx="0">
                  <c:v>25</c:v>
                </c:pt>
                <c:pt idx="1">
                  <c:v>18</c:v>
                </c:pt>
                <c:pt idx="2">
                  <c:v>21</c:v>
                </c:pt>
                <c:pt idx="3">
                  <c:v>24</c:v>
                </c:pt>
                <c:pt idx="4">
                  <c:v>22</c:v>
                </c:pt>
                <c:pt idx="5">
                  <c:v>22</c:v>
                </c:pt>
                <c:pt idx="6">
                  <c:v>24</c:v>
                </c:pt>
                <c:pt idx="7">
                  <c:v>34</c:v>
                </c:pt>
                <c:pt idx="8">
                  <c:v>62</c:v>
                </c:pt>
                <c:pt idx="9">
                  <c:v>99</c:v>
                </c:pt>
                <c:pt idx="10">
                  <c:v>109</c:v>
                </c:pt>
                <c:pt idx="11">
                  <c:v>120</c:v>
                </c:pt>
                <c:pt idx="12">
                  <c:v>125</c:v>
                </c:pt>
                <c:pt idx="13">
                  <c:v>130</c:v>
                </c:pt>
              </c:numCache>
            </c:numRef>
          </c:val>
        </c:ser>
        <c:dLbls>
          <c:showLegendKey val="0"/>
          <c:showVal val="0"/>
          <c:showCatName val="0"/>
          <c:showSerName val="0"/>
          <c:showPercent val="0"/>
          <c:showBubbleSize val="0"/>
        </c:dLbls>
        <c:gapWidth val="150"/>
        <c:axId val="91445888"/>
        <c:axId val="91455872"/>
      </c:barChart>
      <c:catAx>
        <c:axId val="91445888"/>
        <c:scaling>
          <c:orientation val="minMax"/>
        </c:scaling>
        <c:delete val="1"/>
        <c:axPos val="b"/>
        <c:majorTickMark val="cross"/>
        <c:minorTickMark val="cross"/>
        <c:tickLblPos val="nextTo"/>
        <c:crossAx val="91455872"/>
        <c:crosses val="autoZero"/>
        <c:auto val="1"/>
        <c:lblAlgn val="ctr"/>
        <c:lblOffset val="100"/>
        <c:noMultiLvlLbl val="1"/>
      </c:catAx>
      <c:valAx>
        <c:axId val="91455872"/>
        <c:scaling>
          <c:orientation val="minMax"/>
        </c:scaling>
        <c:delete val="1"/>
        <c:axPos val="l"/>
        <c:majorGridlines/>
        <c:numFmt formatCode="General" sourceLinked="1"/>
        <c:majorTickMark val="cross"/>
        <c:minorTickMark val="cross"/>
        <c:tickLblPos val="nextTo"/>
        <c:crossAx val="91445888"/>
        <c:crosses val="autoZero"/>
        <c:crossBetween val="between"/>
      </c:valAx>
    </c:plotArea>
    <c:plotVisOnly val="1"/>
    <c:dispBlanksAs val="zero"/>
    <c:showDLblsOverMax val="1"/>
  </c:chart>
  <c:externalData r:id="rId1">
    <c:autoUpdate val="1"/>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18BF4B-3BA5-43F4-9241-03AF6E8BF9A9}" type="datetimeFigureOut">
              <a:rPr lang="ru-RU" smtClean="0"/>
              <a:pPr/>
              <a:t>13.12.2013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3B97D-27A6-48C7-96CF-A75487AA57E4}" type="slidenum">
              <a:rPr lang="ru-RU" smtClean="0"/>
              <a:pPr/>
              <a:t>‹#›</a:t>
            </a:fld>
            <a:endParaRPr lang="ru-RU"/>
          </a:p>
        </p:txBody>
      </p:sp>
    </p:spTree>
    <p:extLst>
      <p:ext uri="{BB962C8B-B14F-4D97-AF65-F5344CB8AC3E}">
        <p14:creationId xmlns:p14="http://schemas.microsoft.com/office/powerpoint/2010/main" val="139137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674FC-6AEE-45A6-8D6C-B2E068763151}" type="datetimeFigureOut">
              <a:rPr lang="ru-RU" smtClean="0"/>
              <a:pPr/>
              <a:t>13.12.2013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53C27-CF6A-4586-8117-2CD63EE3286F}" type="slidenum">
              <a:rPr lang="ru-RU" smtClean="0"/>
              <a:pPr/>
              <a:t>‹#›</a:t>
            </a:fld>
            <a:endParaRPr lang="ru-RU"/>
          </a:p>
        </p:txBody>
      </p:sp>
    </p:spTree>
    <p:extLst>
      <p:ext uri="{BB962C8B-B14F-4D97-AF65-F5344CB8AC3E}">
        <p14:creationId xmlns:p14="http://schemas.microsoft.com/office/powerpoint/2010/main" val="402915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E53C27-CF6A-4586-8117-2CD63EE3286F}" type="slidenum">
              <a:rPr lang="ru-RU" smtClean="0"/>
              <a:pPr/>
              <a:t>33</a:t>
            </a:fld>
            <a:endParaRPr lang="ru-RU"/>
          </a:p>
        </p:txBody>
      </p:sp>
    </p:spTree>
    <p:extLst>
      <p:ext uri="{BB962C8B-B14F-4D97-AF65-F5344CB8AC3E}">
        <p14:creationId xmlns:p14="http://schemas.microsoft.com/office/powerpoint/2010/main" val="1339216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grpSp>
        <p:nvGrpSpPr>
          <p:cNvPr id="2" name="Group 5"/>
          <p:cNvGrpSpPr>
            <a:grpSpLocks/>
          </p:cNvGrpSpPr>
          <p:nvPr/>
        </p:nvGrpSpPr>
        <p:grpSpPr bwMode="auto">
          <a:xfrm>
            <a:off x="-158750" y="0"/>
            <a:ext cx="1682750" cy="6856413"/>
            <a:chOff x="1004" y="0"/>
            <a:chExt cx="1060" cy="4319"/>
          </a:xfrm>
        </p:grpSpPr>
        <p:graphicFrame>
          <p:nvGraphicFramePr>
            <p:cNvPr id="5" name="Object 6"/>
            <p:cNvGraphicFramePr>
              <a:graphicFrameLocks/>
            </p:cNvGraphicFramePr>
            <p:nvPr/>
          </p:nvGraphicFramePr>
          <p:xfrm>
            <a:off x="1104" y="0"/>
            <a:ext cx="864" cy="4319"/>
          </p:xfrm>
          <a:graphic>
            <a:graphicData uri="http://schemas.openxmlformats.org/presentationml/2006/ole">
              <mc:AlternateContent xmlns:mc="http://schemas.openxmlformats.org/markup-compatibility/2006">
                <mc:Choice xmlns:v="urn:schemas-microsoft-com:vml" Requires="v">
                  <p:oleObj spid="_x0000_s2077" name="Photo Editor Photo" r:id="rId3" imgW="4219048" imgH="21438095" progId="">
                    <p:embed/>
                  </p:oleObj>
                </mc:Choice>
                <mc:Fallback>
                  <p:oleObj name="Photo Editor Photo" r:id="rId3" imgW="4219048" imgH="21438095" progId="">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0"/>
                          <a:ext cx="864" cy="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7"/>
            <p:cNvGrpSpPr>
              <a:grpSpLocks/>
            </p:cNvGrpSpPr>
            <p:nvPr userDrawn="1"/>
          </p:nvGrpSpPr>
          <p:grpSpPr bwMode="auto">
            <a:xfrm>
              <a:off x="1004" y="154"/>
              <a:ext cx="1060" cy="4118"/>
              <a:chOff x="-96" y="154"/>
              <a:chExt cx="1060" cy="4118"/>
            </a:xfrm>
          </p:grpSpPr>
          <p:sp>
            <p:nvSpPr>
              <p:cNvPr id="7" name="Text Box 8"/>
              <p:cNvSpPr txBox="1">
                <a:spLocks noChangeArrowheads="1"/>
              </p:cNvSpPr>
              <p:nvPr/>
            </p:nvSpPr>
            <p:spPr bwMode="auto">
              <a:xfrm>
                <a:off x="-96" y="154"/>
                <a:ext cx="1056" cy="422"/>
              </a:xfrm>
              <a:prstGeom prst="rect">
                <a:avLst/>
              </a:prstGeom>
              <a:noFill/>
              <a:ln w="9525">
                <a:noFill/>
                <a:miter lim="800000"/>
                <a:headEnd/>
                <a:tailEnd/>
              </a:ln>
              <a:effectLst/>
            </p:spPr>
            <p:txBody>
              <a:bodyPr>
                <a:spAutoFit/>
              </a:bodyPr>
              <a:lstStyle/>
              <a:p>
                <a:pPr algn="ctr">
                  <a:defRPr/>
                </a:pPr>
                <a:r>
                  <a:rPr lang="en-GB" sz="1200" b="1">
                    <a:solidFill>
                      <a:srgbClr val="D4EFFC"/>
                    </a:solidFill>
                    <a:latin typeface="Verdana" pitchFamily="34" charset="0"/>
                  </a:rPr>
                  <a:t>Putting a Price on</a:t>
                </a:r>
                <a:r>
                  <a:rPr lang="en-GB" sz="1600" b="1">
                    <a:solidFill>
                      <a:srgbClr val="D4EFFC"/>
                    </a:solidFill>
                    <a:latin typeface="Verdana" pitchFamily="34" charset="0"/>
                  </a:rPr>
                  <a:t/>
                </a:r>
                <a:br>
                  <a:rPr lang="en-GB" sz="1600" b="1">
                    <a:solidFill>
                      <a:srgbClr val="D4EFFC"/>
                    </a:solidFill>
                    <a:latin typeface="Verdana" pitchFamily="34" charset="0"/>
                  </a:rPr>
                </a:br>
                <a:r>
                  <a:rPr lang="en-GB" sz="1400" b="1">
                    <a:solidFill>
                      <a:srgbClr val="D4EFFC"/>
                    </a:solidFill>
                    <a:latin typeface="Verdana" pitchFamily="34" charset="0"/>
                  </a:rPr>
                  <a:t>ENERGY</a:t>
                </a:r>
                <a:endParaRPr lang="en-US" sz="1400" b="1">
                  <a:solidFill>
                    <a:srgbClr val="D4EFFC"/>
                  </a:solidFill>
                  <a:latin typeface="Verdana" pitchFamily="34" charset="0"/>
                </a:endParaRPr>
              </a:p>
            </p:txBody>
          </p:sp>
          <p:sp>
            <p:nvSpPr>
              <p:cNvPr id="8" name="Text Box 9"/>
              <p:cNvSpPr txBox="1">
                <a:spLocks noChangeArrowheads="1"/>
              </p:cNvSpPr>
              <p:nvPr/>
            </p:nvSpPr>
            <p:spPr bwMode="auto">
              <a:xfrm>
                <a:off x="-48" y="768"/>
                <a:ext cx="960" cy="403"/>
              </a:xfrm>
              <a:prstGeom prst="rect">
                <a:avLst/>
              </a:prstGeom>
              <a:noFill/>
              <a:ln w="9525">
                <a:noFill/>
                <a:miter lim="800000"/>
                <a:headEnd/>
                <a:tailEnd/>
              </a:ln>
              <a:effectLst/>
            </p:spPr>
            <p:txBody>
              <a:bodyPr>
                <a:spAutoFit/>
              </a:bodyPr>
              <a:lstStyle/>
              <a:p>
                <a:pPr algn="ctr">
                  <a:defRPr/>
                </a:pPr>
                <a:r>
                  <a:rPr lang="en-GB" sz="1200" b="1">
                    <a:solidFill>
                      <a:srgbClr val="F79444"/>
                    </a:solidFill>
                    <a:latin typeface="Arial Narrow" pitchFamily="34" charset="0"/>
                  </a:rPr>
                  <a:t>International</a:t>
                </a:r>
              </a:p>
              <a:p>
                <a:pPr algn="ctr">
                  <a:defRPr/>
                </a:pPr>
                <a:r>
                  <a:rPr lang="en-GB" sz="1200" b="1">
                    <a:solidFill>
                      <a:srgbClr val="F79444"/>
                    </a:solidFill>
                    <a:latin typeface="Arial Narrow" pitchFamily="34" charset="0"/>
                  </a:rPr>
                  <a:t>Pricing Mechanisms</a:t>
                </a:r>
              </a:p>
              <a:p>
                <a:pPr algn="ctr">
                  <a:defRPr/>
                </a:pPr>
                <a:r>
                  <a:rPr lang="en-GB" sz="1200" b="1">
                    <a:solidFill>
                      <a:srgbClr val="F79444"/>
                    </a:solidFill>
                    <a:latin typeface="Arial Narrow" pitchFamily="34" charset="0"/>
                  </a:rPr>
                  <a:t>for Oil and Gas</a:t>
                </a:r>
                <a:endParaRPr lang="en-US" sz="1200" b="1">
                  <a:solidFill>
                    <a:srgbClr val="F79444"/>
                  </a:solidFill>
                  <a:latin typeface="Arial Narrow" pitchFamily="34" charset="0"/>
                </a:endParaRPr>
              </a:p>
            </p:txBody>
          </p:sp>
          <p:pic>
            <p:nvPicPr>
              <p:cNvPr id="9" name="Picture 10" descr="ECS Logo color"/>
              <p:cNvPicPr>
                <a:picLocks noChangeAspect="1" noChangeArrowheads="1"/>
              </p:cNvPicPr>
              <p:nvPr/>
            </p:nvPicPr>
            <p:blipFill>
              <a:blip r:embed="rId5" cstate="print"/>
              <a:srcRect/>
              <a:stretch>
                <a:fillRect/>
              </a:stretch>
            </p:blipFill>
            <p:spPr bwMode="auto">
              <a:xfrm>
                <a:off x="192" y="3600"/>
                <a:ext cx="461" cy="484"/>
              </a:xfrm>
              <a:prstGeom prst="rect">
                <a:avLst/>
              </a:prstGeom>
              <a:noFill/>
              <a:ln w="9525">
                <a:noFill/>
                <a:miter lim="800000"/>
                <a:headEnd/>
                <a:tailEnd/>
              </a:ln>
            </p:spPr>
          </p:pic>
          <p:sp>
            <p:nvSpPr>
              <p:cNvPr id="10" name="Text Box 11"/>
              <p:cNvSpPr txBox="1">
                <a:spLocks noChangeArrowheads="1"/>
              </p:cNvSpPr>
              <p:nvPr/>
            </p:nvSpPr>
            <p:spPr bwMode="auto">
              <a:xfrm>
                <a:off x="-92" y="4128"/>
                <a:ext cx="1056" cy="144"/>
              </a:xfrm>
              <a:prstGeom prst="rect">
                <a:avLst/>
              </a:prstGeom>
              <a:noFill/>
              <a:ln w="9525">
                <a:noFill/>
                <a:miter lim="800000"/>
                <a:headEnd/>
                <a:tailEnd/>
              </a:ln>
              <a:effectLst/>
            </p:spPr>
            <p:txBody>
              <a:bodyPr>
                <a:spAutoFit/>
              </a:bodyPr>
              <a:lstStyle/>
              <a:p>
                <a:pPr algn="ctr">
                  <a:spcBef>
                    <a:spcPct val="50000"/>
                  </a:spcBef>
                  <a:defRPr/>
                </a:pPr>
                <a:r>
                  <a:rPr lang="en-US" sz="900" b="1">
                    <a:solidFill>
                      <a:srgbClr val="D4EFFC"/>
                    </a:solidFill>
                    <a:latin typeface="Arial Narrow" pitchFamily="34" charset="0"/>
                  </a:rPr>
                  <a:t>Energy Charter Secretariat</a:t>
                </a:r>
              </a:p>
            </p:txBody>
          </p:sp>
        </p:grpSp>
      </p:grpSp>
      <p:sp>
        <p:nvSpPr>
          <p:cNvPr id="7170" name="Rectangle 2"/>
          <p:cNvSpPr>
            <a:spLocks noGrp="1" noChangeArrowheads="1"/>
          </p:cNvSpPr>
          <p:nvPr>
            <p:ph type="ctrTitle"/>
          </p:nvPr>
        </p:nvSpPr>
        <p:spPr>
          <a:xfrm>
            <a:off x="1447800" y="1676400"/>
            <a:ext cx="7620000" cy="1066800"/>
          </a:xfrm>
        </p:spPr>
        <p:txBody>
          <a:bodyPr/>
          <a:lstStyle>
            <a:lvl1pPr algn="ctr">
              <a:defRPr sz="4000"/>
            </a:lvl1pPr>
          </a:lstStyle>
          <a:p>
            <a:r>
              <a:rPr lang="en-US"/>
              <a:t>Putting a Price on Energy</a:t>
            </a:r>
          </a:p>
        </p:txBody>
      </p:sp>
      <p:sp>
        <p:nvSpPr>
          <p:cNvPr id="7171" name="Rectangle 3"/>
          <p:cNvSpPr>
            <a:spLocks noGrp="1" noChangeArrowheads="1"/>
          </p:cNvSpPr>
          <p:nvPr>
            <p:ph type="subTitle" idx="1"/>
          </p:nvPr>
        </p:nvSpPr>
        <p:spPr>
          <a:xfrm>
            <a:off x="1676400" y="2819400"/>
            <a:ext cx="7162800" cy="1219200"/>
          </a:xfrm>
        </p:spPr>
        <p:txBody>
          <a:bodyPr/>
          <a:lstStyle>
            <a:lvl1pPr marL="0" indent="0" algn="ctr">
              <a:buFontTx/>
              <a:buNone/>
              <a:defRPr sz="2800" b="1">
                <a:solidFill>
                  <a:srgbClr val="F79444"/>
                </a:solidFill>
              </a:defRPr>
            </a:lvl1pPr>
          </a:lstStyle>
          <a:p>
            <a:r>
              <a:rPr lang="en-US"/>
              <a:t>International Pricing Mechanisms for Oil and Gas</a:t>
            </a:r>
          </a:p>
        </p:txBody>
      </p:sp>
      <p:sp>
        <p:nvSpPr>
          <p:cNvPr id="11" name="Rectangle 4"/>
          <p:cNvSpPr>
            <a:spLocks noGrp="1" noChangeArrowheads="1"/>
          </p:cNvSpPr>
          <p:nvPr>
            <p:ph type="ftr" sz="quarter" idx="10"/>
          </p:nvPr>
        </p:nvSpPr>
        <p:spPr bwMode="auto">
          <a:xfrm>
            <a:off x="6248400" y="6553200"/>
            <a:ext cx="28194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1D6F96"/>
                </a:solidFill>
                <a:latin typeface="+mn-lt"/>
                <a:cs typeface="Arial" charset="0"/>
              </a:defRPr>
            </a:lvl1pPr>
          </a:lstStyle>
          <a:p>
            <a:pPr>
              <a:defRPr/>
            </a:pPr>
            <a:r>
              <a:rPr lang="en-GB" smtClean="0"/>
              <a:t>A.Konoplyanik, FINEC, SPB, 13.12.2013</a:t>
            </a:r>
            <a:endParaRPr lang="en-US" sz="80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D6C655-3AA7-4795-9C30-54E3F5C02B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B5ED04-4A47-478A-A80D-1FDA852A2E2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360363" y="1216025"/>
            <a:ext cx="8423275"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userDrawn="1"/>
        </p:nvCxnSpPr>
        <p:spPr>
          <a:xfrm>
            <a:off x="360363" y="6264275"/>
            <a:ext cx="8423275"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0550" y="333375"/>
            <a:ext cx="5730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0000" y="748800"/>
            <a:ext cx="8424000" cy="466731"/>
          </a:xfrm>
        </p:spPr>
        <p:txBody>
          <a:bodyPr lIns="0" tIns="0" rIns="0" bIns="0" anchor="t">
            <a:normAutofit/>
          </a:bodyPr>
          <a:lstStyle>
            <a:lvl1pPr algn="l">
              <a:lnSpc>
                <a:spcPts val="3100"/>
              </a:lnSpc>
              <a:defRPr sz="3000" spc="-85" baseline="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0000" y="1340768"/>
            <a:ext cx="8424000" cy="4851231"/>
          </a:xfrm>
        </p:spPr>
        <p:txBody>
          <a:bodyPr lIns="0" tIns="0" rIns="0" bIns="0">
            <a:normAutofit/>
          </a:bodyPr>
          <a:lstStyle>
            <a:lvl1pPr marL="184075" indent="-216000">
              <a:lnSpc>
                <a:spcPts val="2200"/>
              </a:lnSpc>
              <a:spcBef>
                <a:spcPts val="0"/>
              </a:spcBef>
              <a:defRPr sz="2200" spc="-17" baseline="0"/>
            </a:lvl1pPr>
            <a:lvl2pPr marL="432000" indent="-216000">
              <a:lnSpc>
                <a:spcPts val="2200"/>
              </a:lnSpc>
              <a:spcBef>
                <a:spcPts val="0"/>
              </a:spcBef>
              <a:buFont typeface="Arial" pitchFamily="34" charset="0"/>
              <a:buChar char="•"/>
              <a:defRPr sz="2200" spc="-17" baseline="0"/>
            </a:lvl2pPr>
            <a:lvl3pPr marL="648000" indent="-216000">
              <a:lnSpc>
                <a:spcPts val="2200"/>
              </a:lnSpc>
              <a:spcBef>
                <a:spcPts val="0"/>
              </a:spcBef>
              <a:buFont typeface="Arial" pitchFamily="34" charset="0"/>
              <a:buChar char="•"/>
              <a:defRPr sz="2200" spc="-17" baseline="0"/>
            </a:lvl3pPr>
            <a:lvl4pPr marL="864000" indent="-216000">
              <a:lnSpc>
                <a:spcPts val="2200"/>
              </a:lnSpc>
              <a:spcBef>
                <a:spcPts val="0"/>
              </a:spcBef>
              <a:buFont typeface="Arial" pitchFamily="34" charset="0"/>
              <a:buChar char="•"/>
              <a:defRPr sz="2200" spc="-17" baseline="0"/>
            </a:lvl4pPr>
            <a:lvl5pPr marL="1080000" indent="-216000">
              <a:lnSpc>
                <a:spcPts val="2200"/>
              </a:lnSpc>
              <a:spcBef>
                <a:spcPts val="0"/>
              </a:spcBef>
              <a:buFont typeface="Arial" pitchFamily="34" charset="0"/>
              <a:buChar char="•"/>
              <a:defRPr sz="2200" spc="-17"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4"/>
          <p:cNvSpPr>
            <a:spLocks noGrp="1"/>
          </p:cNvSpPr>
          <p:nvPr>
            <p:ph type="ftr" sz="quarter" idx="10"/>
          </p:nvPr>
        </p:nvSpPr>
        <p:spPr>
          <a:xfrm>
            <a:off x="5740400" y="6300788"/>
            <a:ext cx="3043238" cy="358775"/>
          </a:xfrm>
        </p:spPr>
        <p:txBody>
          <a:bodyPr lIns="0" tIns="0" rIns="0" bIns="0"/>
          <a:lstStyle>
            <a:lvl1pPr algn="r">
              <a:lnSpc>
                <a:spcPts val="1000"/>
              </a:lnSpc>
              <a:defRPr sz="800" smtClean="0">
                <a:solidFill>
                  <a:schemeClr val="tx2"/>
                </a:solidFill>
              </a:defRPr>
            </a:lvl1pPr>
          </a:lstStyle>
          <a:p>
            <a:pPr>
              <a:defRPr/>
            </a:pPr>
            <a:r>
              <a:rPr lang="en-US" smtClean="0">
                <a:solidFill>
                  <a:srgbClr val="000000"/>
                </a:solidFill>
              </a:rPr>
              <a:t>A.Konoplyanik, FINEC, SPB, 13.12.2013</a:t>
            </a:r>
            <a:endParaRPr lang="en-GB" dirty="0">
              <a:solidFill>
                <a:srgbClr val="000000"/>
              </a:solidFill>
            </a:endParaRPr>
          </a:p>
        </p:txBody>
      </p:sp>
    </p:spTree>
    <p:extLst>
      <p:ext uri="{BB962C8B-B14F-4D97-AF65-F5344CB8AC3E}">
        <p14:creationId xmlns:p14="http://schemas.microsoft.com/office/powerpoint/2010/main" val="3854892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0CD30-DD67-45C5-A17F-24A418A45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70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0CD30-DD67-45C5-A17F-24A418A45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70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A.Konoplyanik, FINEC, SPB, 13.12.2013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FA6FA7-9E60-43E7-8909-6CBF3179A5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8CF92C-BEFA-4D7F-859A-B3A5A02E91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68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A.Konoplyanik, FINEC, SPB, 13.12.2013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EFBF9-B627-4741-B281-36719889C0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B87AA-DAB6-4862-97C9-B1A951F286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p>
            <a:r>
              <a:rPr lang="en-GB" smtClean="0">
                <a:solidFill>
                  <a:srgbClr val="000000"/>
                </a:solidFill>
              </a:rPr>
              <a:t>A.Konoplyanik, FINEC, SPB, 13.12.2013</a:t>
            </a:r>
            <a:endParaRPr lang="ru-RU">
              <a:solidFill>
                <a:srgbClr val="000000"/>
              </a:solidFill>
            </a:endParaRPr>
          </a:p>
        </p:txBody>
      </p:sp>
      <p:sp>
        <p:nvSpPr>
          <p:cNvPr id="5" name="Номер слайда 4"/>
          <p:cNvSpPr>
            <a:spLocks noGrp="1"/>
          </p:cNvSpPr>
          <p:nvPr>
            <p:ph type="sldNum" sz="quarter" idx="12"/>
          </p:nvPr>
        </p:nvSpPr>
        <p:spPr/>
        <p:txBody>
          <a:bodyPr/>
          <a:lstStyle/>
          <a:p>
            <a:fld id="{8C9AD34C-FE97-4D25-BCE0-5E69FB48AF8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B87AA-DAB6-4862-97C9-B1A951F286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p>
            <a:r>
              <a:rPr lang="en-GB" smtClean="0">
                <a:solidFill>
                  <a:srgbClr val="000000"/>
                </a:solidFill>
              </a:rPr>
              <a:t>A.Konoplyanik, FINEC, SPB, 13.12.2013</a:t>
            </a:r>
            <a:endParaRPr lang="ru-RU">
              <a:solidFill>
                <a:srgbClr val="000000"/>
              </a:solidFill>
            </a:endParaRPr>
          </a:p>
        </p:txBody>
      </p:sp>
      <p:sp>
        <p:nvSpPr>
          <p:cNvPr id="5" name="Номер слайда 4"/>
          <p:cNvSpPr>
            <a:spLocks noGrp="1"/>
          </p:cNvSpPr>
          <p:nvPr>
            <p:ph type="sldNum" sz="quarter" idx="12"/>
          </p:nvPr>
        </p:nvSpPr>
        <p:spPr/>
        <p:txBody>
          <a:bodyPr/>
          <a:lstStyle/>
          <a:p>
            <a:fld id="{8C9AD34C-FE97-4D25-BCE0-5E69FB48AF8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US" smtClean="0"/>
              <a:t>A.Konoplyanik, FINEC, SPB, 13.12.2013</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A.Konoplyanik, FINEC, SPB, 13.12.2013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B87AA-DAB6-4862-97C9-B1A951F286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1447800" y="76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Putting a Price on Energy</a:t>
            </a:r>
          </a:p>
        </p:txBody>
      </p:sp>
      <p:sp>
        <p:nvSpPr>
          <p:cNvPr id="1030" name="Rectangle 3"/>
          <p:cNvSpPr>
            <a:spLocks noGrp="1" noChangeArrowheads="1"/>
          </p:cNvSpPr>
          <p:nvPr>
            <p:ph type="body" idx="1"/>
          </p:nvPr>
        </p:nvSpPr>
        <p:spPr bwMode="auto">
          <a:xfrm>
            <a:off x="1447800" y="1189038"/>
            <a:ext cx="7620000" cy="5364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International pricing mechanisms</a:t>
            </a:r>
          </a:p>
          <a:p>
            <a:pPr lvl="1"/>
            <a:r>
              <a:rPr lang="en-US" smtClean="0"/>
              <a:t>For oil and gas</a:t>
            </a:r>
          </a:p>
          <a:p>
            <a:pPr lvl="2"/>
            <a:r>
              <a:rPr lang="en-US" smtClean="0"/>
              <a:t>Secretariat publication</a:t>
            </a:r>
          </a:p>
        </p:txBody>
      </p:sp>
      <p:sp>
        <p:nvSpPr>
          <p:cNvPr id="6148" name="Rectangle 4"/>
          <p:cNvSpPr>
            <a:spLocks noGrp="1" noChangeArrowheads="1"/>
          </p:cNvSpPr>
          <p:nvPr>
            <p:ph type="sldNum" sz="quarter" idx="4"/>
          </p:nvPr>
        </p:nvSpPr>
        <p:spPr bwMode="auto">
          <a:xfrm>
            <a:off x="6934200" y="65532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1D6F96"/>
                </a:solidFill>
                <a:latin typeface="+mn-lt"/>
              </a:defRPr>
            </a:lvl1pPr>
          </a:lstStyle>
          <a:p>
            <a:pPr>
              <a:defRPr/>
            </a:pPr>
            <a:fld id="{7CED9D4B-A701-4F6A-992D-3610C3278508}" type="slidenum">
              <a:rPr lang="en-US"/>
              <a:pPr>
                <a:defRPr/>
              </a:pPr>
              <a:t>‹#›</a:t>
            </a:fld>
            <a:endParaRPr lang="en-US"/>
          </a:p>
        </p:txBody>
      </p:sp>
      <p:graphicFrame>
        <p:nvGraphicFramePr>
          <p:cNvPr id="1026" name="Object 5"/>
          <p:cNvGraphicFramePr>
            <a:graphicFrameLocks noChangeAspect="1"/>
          </p:cNvGraphicFramePr>
          <p:nvPr/>
        </p:nvGraphicFramePr>
        <p:xfrm>
          <a:off x="1371600" y="1066800"/>
          <a:ext cx="7772400" cy="76200"/>
        </p:xfrm>
        <a:graphic>
          <a:graphicData uri="http://schemas.openxmlformats.org/presentationml/2006/ole">
            <mc:AlternateContent xmlns:mc="http://schemas.openxmlformats.org/markup-compatibility/2006">
              <mc:Choice xmlns:v="urn:schemas-microsoft-com:vml" Requires="v">
                <p:oleObj spid="_x0000_s1084" name="Photo Editor Photo" r:id="rId4" imgW="11114286" imgH="181096" progId="">
                  <p:embed/>
                </p:oleObj>
              </mc:Choice>
              <mc:Fallback>
                <p:oleObj name="Photo Editor Photo" r:id="rId4" imgW="11114286" imgH="181096"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r="30048" b="57895"/>
                      <a:stretch>
                        <a:fillRect/>
                      </a:stretch>
                    </p:blipFill>
                    <p:spPr bwMode="auto">
                      <a:xfrm>
                        <a:off x="1371600" y="1066800"/>
                        <a:ext cx="7772400" cy="76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6"/>
          <p:cNvGrpSpPr>
            <a:grpSpLocks/>
          </p:cNvGrpSpPr>
          <p:nvPr/>
        </p:nvGrpSpPr>
        <p:grpSpPr bwMode="auto">
          <a:xfrm>
            <a:off x="-158750" y="0"/>
            <a:ext cx="1682750" cy="6856413"/>
            <a:chOff x="1004" y="0"/>
            <a:chExt cx="1060" cy="4319"/>
          </a:xfrm>
        </p:grpSpPr>
        <p:graphicFrame>
          <p:nvGraphicFramePr>
            <p:cNvPr id="1027" name="Object 7"/>
            <p:cNvGraphicFramePr>
              <a:graphicFrameLocks/>
            </p:cNvGraphicFramePr>
            <p:nvPr/>
          </p:nvGraphicFramePr>
          <p:xfrm>
            <a:off x="1104" y="0"/>
            <a:ext cx="864" cy="4319"/>
          </p:xfrm>
          <a:graphic>
            <a:graphicData uri="http://schemas.openxmlformats.org/presentationml/2006/ole">
              <mc:AlternateContent xmlns:mc="http://schemas.openxmlformats.org/markup-compatibility/2006">
                <mc:Choice xmlns:v="urn:schemas-microsoft-com:vml" Requires="v">
                  <p:oleObj spid="_x0000_s1085" name="Photo Editor Photo" r:id="rId6" imgW="4219048" imgH="21438095" progId="">
                    <p:embed/>
                  </p:oleObj>
                </mc:Choice>
                <mc:Fallback>
                  <p:oleObj name="Photo Editor Photo" r:id="rId6" imgW="4219048" imgH="21438095" progId="">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 y="0"/>
                          <a:ext cx="864" cy="431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8"/>
            <p:cNvGrpSpPr>
              <a:grpSpLocks/>
            </p:cNvGrpSpPr>
            <p:nvPr userDrawn="1"/>
          </p:nvGrpSpPr>
          <p:grpSpPr bwMode="auto">
            <a:xfrm>
              <a:off x="1004" y="154"/>
              <a:ext cx="1060" cy="4118"/>
              <a:chOff x="-96" y="154"/>
              <a:chExt cx="1060" cy="4118"/>
            </a:xfrm>
          </p:grpSpPr>
          <p:sp>
            <p:nvSpPr>
              <p:cNvPr id="6153" name="Text Box 9"/>
              <p:cNvSpPr txBox="1">
                <a:spLocks noChangeArrowheads="1"/>
              </p:cNvSpPr>
              <p:nvPr/>
            </p:nvSpPr>
            <p:spPr bwMode="auto">
              <a:xfrm>
                <a:off x="-96" y="154"/>
                <a:ext cx="1056" cy="422"/>
              </a:xfrm>
              <a:prstGeom prst="rect">
                <a:avLst/>
              </a:prstGeom>
              <a:noFill/>
              <a:ln w="9525">
                <a:noFill/>
                <a:miter lim="800000"/>
                <a:headEnd/>
                <a:tailEnd/>
              </a:ln>
              <a:effectLst/>
            </p:spPr>
            <p:txBody>
              <a:bodyPr>
                <a:spAutoFit/>
              </a:bodyPr>
              <a:lstStyle/>
              <a:p>
                <a:pPr algn="ctr">
                  <a:defRPr/>
                </a:pPr>
                <a:r>
                  <a:rPr lang="en-GB" sz="1200" b="1">
                    <a:solidFill>
                      <a:srgbClr val="D4EFFC"/>
                    </a:solidFill>
                    <a:latin typeface="Verdana" pitchFamily="34" charset="0"/>
                  </a:rPr>
                  <a:t>Putting a Price on</a:t>
                </a:r>
                <a:r>
                  <a:rPr lang="en-GB" sz="1600" b="1">
                    <a:solidFill>
                      <a:srgbClr val="D4EFFC"/>
                    </a:solidFill>
                    <a:latin typeface="Verdana" pitchFamily="34" charset="0"/>
                  </a:rPr>
                  <a:t/>
                </a:r>
                <a:br>
                  <a:rPr lang="en-GB" sz="1600" b="1">
                    <a:solidFill>
                      <a:srgbClr val="D4EFFC"/>
                    </a:solidFill>
                    <a:latin typeface="Verdana" pitchFamily="34" charset="0"/>
                  </a:rPr>
                </a:br>
                <a:r>
                  <a:rPr lang="en-GB" sz="1400" b="1">
                    <a:solidFill>
                      <a:srgbClr val="D4EFFC"/>
                    </a:solidFill>
                    <a:latin typeface="Verdana" pitchFamily="34" charset="0"/>
                  </a:rPr>
                  <a:t>ENERGY</a:t>
                </a:r>
                <a:endParaRPr lang="en-US" sz="1400" b="1">
                  <a:solidFill>
                    <a:srgbClr val="D4EFFC"/>
                  </a:solidFill>
                  <a:latin typeface="Verdana" pitchFamily="34" charset="0"/>
                </a:endParaRPr>
              </a:p>
            </p:txBody>
          </p:sp>
          <p:sp>
            <p:nvSpPr>
              <p:cNvPr id="6154" name="Text Box 10"/>
              <p:cNvSpPr txBox="1">
                <a:spLocks noChangeArrowheads="1"/>
              </p:cNvSpPr>
              <p:nvPr/>
            </p:nvSpPr>
            <p:spPr bwMode="auto">
              <a:xfrm>
                <a:off x="-48" y="768"/>
                <a:ext cx="960" cy="403"/>
              </a:xfrm>
              <a:prstGeom prst="rect">
                <a:avLst/>
              </a:prstGeom>
              <a:noFill/>
              <a:ln w="9525">
                <a:noFill/>
                <a:miter lim="800000"/>
                <a:headEnd/>
                <a:tailEnd/>
              </a:ln>
              <a:effectLst/>
            </p:spPr>
            <p:txBody>
              <a:bodyPr>
                <a:spAutoFit/>
              </a:bodyPr>
              <a:lstStyle/>
              <a:p>
                <a:pPr algn="ctr">
                  <a:defRPr/>
                </a:pPr>
                <a:r>
                  <a:rPr lang="en-GB" sz="1200" b="1">
                    <a:solidFill>
                      <a:srgbClr val="F79444"/>
                    </a:solidFill>
                    <a:latin typeface="Arial Narrow" pitchFamily="34" charset="0"/>
                  </a:rPr>
                  <a:t>International</a:t>
                </a:r>
              </a:p>
              <a:p>
                <a:pPr algn="ctr">
                  <a:defRPr/>
                </a:pPr>
                <a:r>
                  <a:rPr lang="en-GB" sz="1200" b="1">
                    <a:solidFill>
                      <a:srgbClr val="F79444"/>
                    </a:solidFill>
                    <a:latin typeface="Arial Narrow" pitchFamily="34" charset="0"/>
                  </a:rPr>
                  <a:t>Pricing Mechanisms</a:t>
                </a:r>
              </a:p>
              <a:p>
                <a:pPr algn="ctr">
                  <a:defRPr/>
                </a:pPr>
                <a:r>
                  <a:rPr lang="en-GB" sz="1200" b="1">
                    <a:solidFill>
                      <a:srgbClr val="F79444"/>
                    </a:solidFill>
                    <a:latin typeface="Arial Narrow" pitchFamily="34" charset="0"/>
                  </a:rPr>
                  <a:t>for Oil and Gas</a:t>
                </a:r>
                <a:endParaRPr lang="en-US" sz="1200" b="1">
                  <a:solidFill>
                    <a:srgbClr val="F79444"/>
                  </a:solidFill>
                  <a:latin typeface="Arial Narrow" pitchFamily="34" charset="0"/>
                </a:endParaRPr>
              </a:p>
            </p:txBody>
          </p:sp>
          <p:pic>
            <p:nvPicPr>
              <p:cNvPr id="1036" name="Picture 11" descr="ECS Logo color"/>
              <p:cNvPicPr>
                <a:picLocks noChangeAspect="1" noChangeArrowheads="1"/>
              </p:cNvPicPr>
              <p:nvPr/>
            </p:nvPicPr>
            <p:blipFill>
              <a:blip r:embed="rId8" cstate="print"/>
              <a:srcRect/>
              <a:stretch>
                <a:fillRect/>
              </a:stretch>
            </p:blipFill>
            <p:spPr bwMode="auto">
              <a:xfrm>
                <a:off x="192" y="3600"/>
                <a:ext cx="461" cy="484"/>
              </a:xfrm>
              <a:prstGeom prst="rect">
                <a:avLst/>
              </a:prstGeom>
              <a:noFill/>
              <a:ln w="9525">
                <a:noFill/>
                <a:miter lim="800000"/>
                <a:headEnd/>
                <a:tailEnd/>
              </a:ln>
            </p:spPr>
          </p:pic>
          <p:sp>
            <p:nvSpPr>
              <p:cNvPr id="6156" name="Text Box 12"/>
              <p:cNvSpPr txBox="1">
                <a:spLocks noChangeArrowheads="1"/>
              </p:cNvSpPr>
              <p:nvPr/>
            </p:nvSpPr>
            <p:spPr bwMode="auto">
              <a:xfrm>
                <a:off x="-92" y="4128"/>
                <a:ext cx="1056" cy="144"/>
              </a:xfrm>
              <a:prstGeom prst="rect">
                <a:avLst/>
              </a:prstGeom>
              <a:noFill/>
              <a:ln w="9525">
                <a:noFill/>
                <a:miter lim="800000"/>
                <a:headEnd/>
                <a:tailEnd/>
              </a:ln>
              <a:effectLst/>
            </p:spPr>
            <p:txBody>
              <a:bodyPr>
                <a:spAutoFit/>
              </a:bodyPr>
              <a:lstStyle/>
              <a:p>
                <a:pPr algn="ctr">
                  <a:spcBef>
                    <a:spcPct val="50000"/>
                  </a:spcBef>
                  <a:defRPr/>
                </a:pPr>
                <a:r>
                  <a:rPr lang="en-US" sz="900" b="1">
                    <a:solidFill>
                      <a:srgbClr val="D4EFFC"/>
                    </a:solidFill>
                    <a:latin typeface="Arial Narrow" pitchFamily="34" charset="0"/>
                  </a:rPr>
                  <a:t>Energy Charter Secretariat</a:t>
                </a:r>
              </a:p>
            </p:txBody>
          </p:sp>
        </p:grpSp>
      </p:grpSp>
    </p:spTree>
  </p:cSld>
  <p:clrMap bg1="lt1" tx1="dk1" bg2="lt2" tx2="dk2" accent1="accent1" accent2="accent2" accent3="accent3" accent4="accent4" accent5="accent5" accent6="accent6" hlink="hlink" folHlink="folHlink"/>
  <p:sldLayoutIdLst>
    <p:sldLayoutId id="2147483661" r:id="rId1"/>
  </p:sldLayoutIdLst>
  <p:transition>
    <p:zoom/>
  </p:transition>
  <p:timing>
    <p:tnLst>
      <p:par>
        <p:cTn id="1" dur="indefinite" restart="never" nodeType="tmRoot"/>
      </p:par>
    </p:tnLst>
  </p:timing>
  <p:hf sldNum="0" hdr="0" dt="0"/>
  <p:txStyles>
    <p:titleStyle>
      <a:lvl1pPr algn="l" rtl="0" eaLnBrk="0" fontAlgn="base" hangingPunct="0">
        <a:spcBef>
          <a:spcPct val="0"/>
        </a:spcBef>
        <a:spcAft>
          <a:spcPct val="0"/>
        </a:spcAft>
        <a:defRPr sz="3400" b="1">
          <a:solidFill>
            <a:srgbClr val="1D6F96"/>
          </a:solidFill>
          <a:latin typeface="+mj-lt"/>
          <a:ea typeface="+mj-ea"/>
          <a:cs typeface="+mj-cs"/>
        </a:defRPr>
      </a:lvl1pPr>
      <a:lvl2pPr algn="l" rtl="0" eaLnBrk="0" fontAlgn="base" hangingPunct="0">
        <a:spcBef>
          <a:spcPct val="0"/>
        </a:spcBef>
        <a:spcAft>
          <a:spcPct val="0"/>
        </a:spcAft>
        <a:defRPr sz="3400" b="1">
          <a:solidFill>
            <a:srgbClr val="1D6F96"/>
          </a:solidFill>
          <a:latin typeface="Verdana" pitchFamily="34" charset="0"/>
        </a:defRPr>
      </a:lvl2pPr>
      <a:lvl3pPr algn="l" rtl="0" eaLnBrk="0" fontAlgn="base" hangingPunct="0">
        <a:spcBef>
          <a:spcPct val="0"/>
        </a:spcBef>
        <a:spcAft>
          <a:spcPct val="0"/>
        </a:spcAft>
        <a:defRPr sz="3400" b="1">
          <a:solidFill>
            <a:srgbClr val="1D6F96"/>
          </a:solidFill>
          <a:latin typeface="Verdana" pitchFamily="34" charset="0"/>
        </a:defRPr>
      </a:lvl3pPr>
      <a:lvl4pPr algn="l" rtl="0" eaLnBrk="0" fontAlgn="base" hangingPunct="0">
        <a:spcBef>
          <a:spcPct val="0"/>
        </a:spcBef>
        <a:spcAft>
          <a:spcPct val="0"/>
        </a:spcAft>
        <a:defRPr sz="3400" b="1">
          <a:solidFill>
            <a:srgbClr val="1D6F96"/>
          </a:solidFill>
          <a:latin typeface="Verdana" pitchFamily="34" charset="0"/>
        </a:defRPr>
      </a:lvl4pPr>
      <a:lvl5pPr algn="l" rtl="0" eaLnBrk="0" fontAlgn="base" hangingPunct="0">
        <a:spcBef>
          <a:spcPct val="0"/>
        </a:spcBef>
        <a:spcAft>
          <a:spcPct val="0"/>
        </a:spcAft>
        <a:defRPr sz="3400" b="1">
          <a:solidFill>
            <a:srgbClr val="1D6F96"/>
          </a:solidFill>
          <a:latin typeface="Verdana" pitchFamily="34" charset="0"/>
        </a:defRPr>
      </a:lvl5pPr>
      <a:lvl6pPr marL="457200" algn="l" rtl="0" fontAlgn="base">
        <a:spcBef>
          <a:spcPct val="0"/>
        </a:spcBef>
        <a:spcAft>
          <a:spcPct val="0"/>
        </a:spcAft>
        <a:defRPr sz="3400" b="1">
          <a:solidFill>
            <a:srgbClr val="1D6F96"/>
          </a:solidFill>
          <a:latin typeface="Verdana" pitchFamily="34" charset="0"/>
        </a:defRPr>
      </a:lvl6pPr>
      <a:lvl7pPr marL="914400" algn="l" rtl="0" fontAlgn="base">
        <a:spcBef>
          <a:spcPct val="0"/>
        </a:spcBef>
        <a:spcAft>
          <a:spcPct val="0"/>
        </a:spcAft>
        <a:defRPr sz="3400" b="1">
          <a:solidFill>
            <a:srgbClr val="1D6F96"/>
          </a:solidFill>
          <a:latin typeface="Verdana" pitchFamily="34" charset="0"/>
        </a:defRPr>
      </a:lvl7pPr>
      <a:lvl8pPr marL="1371600" algn="l" rtl="0" fontAlgn="base">
        <a:spcBef>
          <a:spcPct val="0"/>
        </a:spcBef>
        <a:spcAft>
          <a:spcPct val="0"/>
        </a:spcAft>
        <a:defRPr sz="3400" b="1">
          <a:solidFill>
            <a:srgbClr val="1D6F96"/>
          </a:solidFill>
          <a:latin typeface="Verdana" pitchFamily="34" charset="0"/>
        </a:defRPr>
      </a:lvl8pPr>
      <a:lvl9pPr marL="1828800" algn="l" rtl="0" fontAlgn="base">
        <a:spcBef>
          <a:spcPct val="0"/>
        </a:spcBef>
        <a:spcAft>
          <a:spcPct val="0"/>
        </a:spcAft>
        <a:defRPr sz="3400" b="1">
          <a:solidFill>
            <a:srgbClr val="1D6F96"/>
          </a:solidFill>
          <a:latin typeface="Verdana" pitchFamily="34" charset="0"/>
        </a:defRPr>
      </a:lvl9pPr>
    </p:titleStyle>
    <p:bodyStyle>
      <a:lvl1pPr marL="342900" indent="-342900" algn="l" rtl="0" eaLnBrk="0" fontAlgn="base" hangingPunct="0">
        <a:spcBef>
          <a:spcPct val="20000"/>
        </a:spcBef>
        <a:spcAft>
          <a:spcPct val="0"/>
        </a:spcAft>
        <a:buClr>
          <a:srgbClr val="F79444"/>
        </a:buClr>
        <a:buSzPct val="120000"/>
        <a:buBlip>
          <a:blip r:embed="rId9"/>
        </a:buBlip>
        <a:defRPr sz="3200">
          <a:solidFill>
            <a:srgbClr val="4B84A8"/>
          </a:solidFill>
          <a:latin typeface="+mn-lt"/>
          <a:ea typeface="+mn-ea"/>
          <a:cs typeface="+mn-cs"/>
        </a:defRPr>
      </a:lvl1pPr>
      <a:lvl2pPr marL="742950" indent="-285750" algn="l" rtl="0" eaLnBrk="0" fontAlgn="base" hangingPunct="0">
        <a:spcBef>
          <a:spcPct val="20000"/>
        </a:spcBef>
        <a:spcAft>
          <a:spcPct val="0"/>
        </a:spcAft>
        <a:buBlip>
          <a:blip r:embed="rId10"/>
        </a:buBlip>
        <a:defRPr sz="2800">
          <a:solidFill>
            <a:srgbClr val="4B84A8"/>
          </a:solidFill>
          <a:latin typeface="+mn-lt"/>
        </a:defRPr>
      </a:lvl2pPr>
      <a:lvl3pPr marL="1143000" indent="-228600" algn="l" rtl="0" eaLnBrk="0" fontAlgn="base" hangingPunct="0">
        <a:spcBef>
          <a:spcPct val="20000"/>
        </a:spcBef>
        <a:spcAft>
          <a:spcPct val="0"/>
        </a:spcAft>
        <a:buBlip>
          <a:blip r:embed="rId11"/>
        </a:buBlip>
        <a:defRPr sz="2400">
          <a:solidFill>
            <a:srgbClr val="4B84A8"/>
          </a:solidFill>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A.Konoplyanik, FINEC, SPB, 13.12.2013</a:t>
            </a: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9"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BE12D567-F31B-4F69-9FCE-397F7929A67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2"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4BB13C2-7037-444B-BEFE-73DE683A0EE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4BB13C2-7037-444B-BEFE-73DE683A0EE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6"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4BB13C2-7037-444B-BEFE-73DE683A0EE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GB" smtClean="0"/>
              <a:t>A.Konoplyanik, FINEC, SPB, 13.12.2013</a:t>
            </a:r>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98F14D0-605A-4E62-A944-3EE10560BE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A.Konoplyanik, FINEC, SPB, 13.12.2013</a:t>
            </a:r>
            <a:endParaRPr lang="en-US">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8835F5A-7DBF-42F1-BDC5-493F3E08B12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A.Konoplyanik, FINEC, SPB, 13.12.2013</a:t>
            </a:r>
            <a:endParaRPr lang="en-US">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8835F5A-7DBF-42F1-BDC5-493F3E08B12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A.Konoplyanik, FINEC, SPB, 13.12.2013</a:t>
            </a:r>
            <a:endParaRPr lang="en-US">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8835F5A-7DBF-42F1-BDC5-493F3E08B12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A.Konoplyanik, FINEC, SPB, 13.12.2013</a:t>
            </a:r>
            <a:endParaRPr lang="en-US">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8835F5A-7DBF-42F1-BDC5-493F3E08B12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720" r:id="rId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A.Konoplyanik, FINEC, SPB, 13.12.2013</a:t>
            </a:r>
            <a:endParaRPr lang="en-US">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8835F5A-7DBF-42F1-BDC5-493F3E08B12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69B332A-B68C-4A99-A605-66A1C7CCC8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0C1"/>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rPr>
              <a:t>A.Konoplyanik, FINEC, SPB, 13.12.2013</a:t>
            </a:r>
            <a:endParaRPr lang="en-US">
              <a:solidFill>
                <a:srgbClr val="000000"/>
              </a:solidFill>
            </a:endParaRPr>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69B332A-B68C-4A99-A605-66A1C7CCC86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onoplynik@gazpromexport.com" TargetMode="External"/><Relationship Id="rId2" Type="http://schemas.openxmlformats.org/officeDocument/2006/relationships/hyperlink" Target="mailto:andrey@konoplyanik.ru" TargetMode="External"/><Relationship Id="rId1" Type="http://schemas.openxmlformats.org/officeDocument/2006/relationships/slideLayout" Target="../slideLayouts/slideLayout1.xml"/><Relationship Id="rId4" Type="http://schemas.openxmlformats.org/officeDocument/2006/relationships/hyperlink" Target="http://www.konoplyanik.r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79512" y="260648"/>
            <a:ext cx="8784976" cy="3096344"/>
          </a:xfrm>
        </p:spPr>
        <p:txBody>
          <a:bodyPr/>
          <a:lstStyle/>
          <a:p>
            <a:r>
              <a:rPr lang="en-US" dirty="0"/>
              <a:t>Evolution of international oil market since 1928 till nowadays: whether we are moving towards unipolar oil world?</a:t>
            </a:r>
            <a:endParaRPr lang="ru-RU" dirty="0" smtClean="0">
              <a:solidFill>
                <a:srgbClr val="006699"/>
              </a:solidFill>
            </a:endParaRPr>
          </a:p>
        </p:txBody>
      </p:sp>
      <p:sp>
        <p:nvSpPr>
          <p:cNvPr id="26627" name="Rectangle 3"/>
          <p:cNvSpPr>
            <a:spLocks noGrp="1" noChangeArrowheads="1"/>
          </p:cNvSpPr>
          <p:nvPr>
            <p:ph type="subTitle" idx="1"/>
          </p:nvPr>
        </p:nvSpPr>
        <p:spPr>
          <a:xfrm>
            <a:off x="214282" y="3515258"/>
            <a:ext cx="8715436" cy="1785950"/>
          </a:xfrm>
        </p:spPr>
        <p:txBody>
          <a:bodyPr/>
          <a:lstStyle/>
          <a:p>
            <a:pPr eaLnBrk="1" hangingPunct="1">
              <a:lnSpc>
                <a:spcPct val="80000"/>
              </a:lnSpc>
            </a:pPr>
            <a:r>
              <a:rPr lang="en-US" sz="2000" dirty="0" smtClean="0">
                <a:solidFill>
                  <a:srgbClr val="FF9933"/>
                </a:solidFill>
              </a:rPr>
              <a:t>Prof. Dr. Andrey </a:t>
            </a:r>
            <a:r>
              <a:rPr lang="en-US" sz="2000" dirty="0" err="1" smtClean="0">
                <a:solidFill>
                  <a:srgbClr val="FF9933"/>
                </a:solidFill>
              </a:rPr>
              <a:t>A.Konoplyanik</a:t>
            </a:r>
            <a:r>
              <a:rPr lang="ru-RU" sz="2000" dirty="0" smtClean="0">
                <a:solidFill>
                  <a:srgbClr val="FF9933"/>
                </a:solidFill>
              </a:rPr>
              <a:t>, </a:t>
            </a:r>
            <a:endParaRPr lang="ru-RU" sz="1600" dirty="0" smtClean="0">
              <a:solidFill>
                <a:srgbClr val="FF9933"/>
              </a:solidFill>
            </a:endParaRPr>
          </a:p>
          <a:p>
            <a:pPr eaLnBrk="1" hangingPunct="1">
              <a:lnSpc>
                <a:spcPct val="80000"/>
              </a:lnSpc>
            </a:pPr>
            <a:r>
              <a:rPr lang="en-US" sz="1600" dirty="0" smtClean="0">
                <a:solidFill>
                  <a:srgbClr val="FF9933"/>
                </a:solidFill>
              </a:rPr>
              <a:t>Adviser to Director General, Gazprom export LLC, </a:t>
            </a:r>
            <a:br>
              <a:rPr lang="en-US" sz="1600" dirty="0" smtClean="0">
                <a:solidFill>
                  <a:srgbClr val="FF9933"/>
                </a:solidFill>
              </a:rPr>
            </a:br>
            <a:r>
              <a:rPr lang="en-US" sz="1600" dirty="0" smtClean="0">
                <a:solidFill>
                  <a:srgbClr val="FF9933"/>
                </a:solidFill>
              </a:rPr>
              <a:t>Professor, Chair “International Oil &amp; Gas Business”, </a:t>
            </a:r>
            <a:br>
              <a:rPr lang="en-US" sz="1600" dirty="0" smtClean="0">
                <a:solidFill>
                  <a:srgbClr val="FF9933"/>
                </a:solidFill>
              </a:rPr>
            </a:br>
            <a:r>
              <a:rPr lang="en-US" sz="1600" dirty="0" smtClean="0">
                <a:solidFill>
                  <a:srgbClr val="FF9933"/>
                </a:solidFill>
              </a:rPr>
              <a:t>Russian State </a:t>
            </a:r>
            <a:r>
              <a:rPr lang="en-US" sz="1600" dirty="0" err="1" smtClean="0">
                <a:solidFill>
                  <a:srgbClr val="FF9933"/>
                </a:solidFill>
              </a:rPr>
              <a:t>Gubkin</a:t>
            </a:r>
            <a:r>
              <a:rPr lang="en-US" sz="1600" dirty="0" smtClean="0">
                <a:solidFill>
                  <a:srgbClr val="FF9933"/>
                </a:solidFill>
              </a:rPr>
              <a:t> Oil &amp; Gas University</a:t>
            </a:r>
            <a:br>
              <a:rPr lang="en-US" sz="1600" dirty="0" smtClean="0">
                <a:solidFill>
                  <a:srgbClr val="FF9933"/>
                </a:solidFill>
              </a:rPr>
            </a:br>
            <a:r>
              <a:rPr lang="en-US" sz="1600" dirty="0" smtClean="0">
                <a:solidFill>
                  <a:srgbClr val="E5840F"/>
                </a:solidFill>
                <a:hlinkClick r:id="rId2"/>
              </a:rPr>
              <a:t>andrey@konoplyanik.ru</a:t>
            </a:r>
            <a:r>
              <a:rPr lang="en-US" sz="1600" dirty="0" smtClean="0">
                <a:solidFill>
                  <a:srgbClr val="E5840F"/>
                </a:solidFill>
              </a:rPr>
              <a:t>,</a:t>
            </a:r>
            <a:br>
              <a:rPr lang="en-US" sz="1600" dirty="0" smtClean="0">
                <a:solidFill>
                  <a:srgbClr val="E5840F"/>
                </a:solidFill>
              </a:rPr>
            </a:br>
            <a:r>
              <a:rPr lang="en-US" sz="1600" dirty="0" smtClean="0">
                <a:solidFill>
                  <a:srgbClr val="E5840F"/>
                </a:solidFill>
                <a:hlinkClick r:id="rId3"/>
              </a:rPr>
              <a:t>a.konoplynik@gazpromexport.com</a:t>
            </a:r>
            <a:r>
              <a:rPr lang="en-US" sz="1600" dirty="0" smtClean="0">
                <a:solidFill>
                  <a:srgbClr val="E5840F"/>
                </a:solidFill>
              </a:rPr>
              <a:t>, </a:t>
            </a:r>
            <a:endParaRPr lang="ru-RU" sz="1600" dirty="0" smtClean="0">
              <a:solidFill>
                <a:srgbClr val="E5840F"/>
              </a:solidFill>
            </a:endParaRPr>
          </a:p>
          <a:p>
            <a:pPr eaLnBrk="1" hangingPunct="1">
              <a:lnSpc>
                <a:spcPct val="80000"/>
              </a:lnSpc>
            </a:pPr>
            <a:r>
              <a:rPr lang="en-US" sz="1600" dirty="0" smtClean="0">
                <a:solidFill>
                  <a:srgbClr val="E5840F"/>
                </a:solidFill>
                <a:hlinkClick r:id="rId4"/>
              </a:rPr>
              <a:t>www.konoplyanik.ru</a:t>
            </a:r>
            <a:endParaRPr lang="en-US" sz="1600" dirty="0" smtClean="0">
              <a:solidFill>
                <a:srgbClr val="E5840F"/>
              </a:solidFill>
            </a:endParaRPr>
          </a:p>
        </p:txBody>
      </p:sp>
      <p:sp>
        <p:nvSpPr>
          <p:cNvPr id="8196" name="Text Box 4"/>
          <p:cNvSpPr txBox="1">
            <a:spLocks noChangeArrowheads="1"/>
          </p:cNvSpPr>
          <p:nvPr/>
        </p:nvSpPr>
        <p:spPr bwMode="auto">
          <a:xfrm>
            <a:off x="0" y="5313982"/>
            <a:ext cx="9144000" cy="1200329"/>
          </a:xfrm>
          <a:prstGeom prst="rect">
            <a:avLst/>
          </a:prstGeom>
          <a:noFill/>
          <a:ln w="9525">
            <a:noFill/>
            <a:miter lim="800000"/>
            <a:headEnd/>
            <a:tailEnd/>
          </a:ln>
          <a:effectLst/>
        </p:spPr>
        <p:txBody>
          <a:bodyPr wrap="square">
            <a:spAutoFit/>
          </a:bodyPr>
          <a:lstStyle/>
          <a:p>
            <a:pPr algn="ctr"/>
            <a:r>
              <a:rPr lang="en-US" b="1" dirty="0">
                <a:solidFill>
                  <a:srgbClr val="006699"/>
                </a:solidFill>
              </a:rPr>
              <a:t>Presentation – Open Lecture at the </a:t>
            </a:r>
            <a:r>
              <a:rPr lang="ru-RU" b="1" dirty="0" smtClean="0">
                <a:solidFill>
                  <a:srgbClr val="006699"/>
                </a:solidFill>
              </a:rPr>
              <a:t/>
            </a:r>
            <a:br>
              <a:rPr lang="ru-RU" b="1" dirty="0" smtClean="0">
                <a:solidFill>
                  <a:srgbClr val="006699"/>
                </a:solidFill>
              </a:rPr>
            </a:br>
            <a:r>
              <a:rPr lang="en-US" b="1" dirty="0" smtClean="0">
                <a:solidFill>
                  <a:srgbClr val="006699"/>
                </a:solidFill>
              </a:rPr>
              <a:t>5</a:t>
            </a:r>
            <a:r>
              <a:rPr lang="en-US" b="1" baseline="30000" dirty="0" smtClean="0">
                <a:solidFill>
                  <a:srgbClr val="006699"/>
                </a:solidFill>
              </a:rPr>
              <a:t>th</a:t>
            </a:r>
            <a:r>
              <a:rPr lang="en-US" b="1" dirty="0" smtClean="0">
                <a:solidFill>
                  <a:srgbClr val="006699"/>
                </a:solidFill>
              </a:rPr>
              <a:t> </a:t>
            </a:r>
            <a:r>
              <a:rPr lang="en-US" b="1" dirty="0">
                <a:solidFill>
                  <a:srgbClr val="006699"/>
                </a:solidFill>
              </a:rPr>
              <a:t>Anniversary of “International Semester” </a:t>
            </a:r>
            <a:r>
              <a:rPr lang="en-US" b="1" dirty="0" err="1">
                <a:solidFill>
                  <a:srgbClr val="006699"/>
                </a:solidFill>
              </a:rPr>
              <a:t>Programme</a:t>
            </a:r>
            <a:r>
              <a:rPr lang="en-US" b="1" dirty="0">
                <a:solidFill>
                  <a:srgbClr val="006699"/>
                </a:solidFill>
              </a:rPr>
              <a:t>,</a:t>
            </a:r>
            <a:br>
              <a:rPr lang="en-US" b="1" dirty="0">
                <a:solidFill>
                  <a:srgbClr val="006699"/>
                </a:solidFill>
              </a:rPr>
            </a:br>
            <a:r>
              <a:rPr lang="en-US" b="1" dirty="0">
                <a:solidFill>
                  <a:srgbClr val="006699"/>
                </a:solidFill>
              </a:rPr>
              <a:t>Saint Petersburg State University of Economics (FINEC), </a:t>
            </a:r>
            <a:r>
              <a:rPr lang="ru-RU" b="1" dirty="0" smtClean="0">
                <a:solidFill>
                  <a:srgbClr val="006699"/>
                </a:solidFill>
              </a:rPr>
              <a:t/>
            </a:r>
            <a:br>
              <a:rPr lang="ru-RU" b="1" dirty="0" smtClean="0">
                <a:solidFill>
                  <a:srgbClr val="006699"/>
                </a:solidFill>
              </a:rPr>
            </a:br>
            <a:r>
              <a:rPr lang="en-US" b="1" dirty="0" smtClean="0">
                <a:solidFill>
                  <a:srgbClr val="006699"/>
                </a:solidFill>
              </a:rPr>
              <a:t>Saint-Petersburg, 13.12.2013</a:t>
            </a:r>
            <a:endParaRPr lang="ru-RU" b="1" dirty="0">
              <a:solidFill>
                <a:srgbClr val="006699"/>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1143000"/>
          </a:xfrm>
        </p:spPr>
        <p:txBody>
          <a:bodyPr/>
          <a:lstStyle/>
          <a:p>
            <a:r>
              <a:rPr lang="en-US" sz="2800" b="1" dirty="0"/>
              <a:t>Five periods of global oil market development and their major </a:t>
            </a:r>
            <a:r>
              <a:rPr lang="en-US" sz="2800" b="1" dirty="0" smtClean="0"/>
              <a:t>characteristics</a:t>
            </a:r>
            <a:r>
              <a:rPr lang="ru-RU" sz="2800" b="1" dirty="0"/>
              <a:t> </a:t>
            </a:r>
            <a:r>
              <a:rPr lang="ru-RU" sz="2800" b="1" dirty="0" smtClean="0"/>
              <a:t>– </a:t>
            </a:r>
            <a:r>
              <a:rPr lang="en-US" sz="2800" b="1" dirty="0" smtClean="0"/>
              <a:t>periods 1 &amp; 2</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53948670"/>
              </p:ext>
            </p:extLst>
          </p:nvPr>
        </p:nvGraphicFramePr>
        <p:xfrm>
          <a:off x="755576" y="1124743"/>
          <a:ext cx="7702623" cy="5184576"/>
        </p:xfrm>
        <a:graphic>
          <a:graphicData uri="http://schemas.openxmlformats.org/drawingml/2006/table">
            <a:tbl>
              <a:tblPr firstRow="1" bandRow="1">
                <a:tableStyleId>{5C22544A-7EE6-4342-B048-85BDC9FD1C3A}</a:tableStyleId>
              </a:tblPr>
              <a:tblGrid>
                <a:gridCol w="1737393"/>
                <a:gridCol w="5965230"/>
              </a:tblGrid>
              <a:tr h="619231">
                <a:tc>
                  <a:txBody>
                    <a:bodyPr/>
                    <a:lstStyle/>
                    <a:p>
                      <a:pPr>
                        <a:lnSpc>
                          <a:spcPct val="115000"/>
                        </a:lnSpc>
                        <a:spcAft>
                          <a:spcPts val="0"/>
                        </a:spcAft>
                      </a:pPr>
                      <a:r>
                        <a:rPr lang="en-US" sz="1800" dirty="0">
                          <a:effectLst/>
                          <a:latin typeface="Calibri"/>
                          <a:ea typeface="Times New Roman"/>
                          <a:cs typeface="Times New Roman"/>
                        </a:rPr>
                        <a:t>Periods</a:t>
                      </a:r>
                      <a:endParaRPr lang="ru-RU"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800">
                          <a:effectLst/>
                          <a:latin typeface="Calibri"/>
                          <a:ea typeface="Times New Roman"/>
                          <a:cs typeface="Times New Roman"/>
                        </a:rPr>
                        <a:t>Characteristics of the period</a:t>
                      </a:r>
                      <a:endParaRPr lang="ru-RU" sz="1800">
                        <a:effectLst/>
                        <a:latin typeface="Calibri"/>
                        <a:ea typeface="Times New Roman"/>
                        <a:cs typeface="Times New Roman"/>
                      </a:endParaRPr>
                    </a:p>
                  </a:txBody>
                  <a:tcPr marL="68580" marR="68580" marT="0" marB="0"/>
                </a:tc>
              </a:tr>
              <a:tr h="1755902">
                <a:tc>
                  <a:txBody>
                    <a:bodyPr/>
                    <a:lstStyle/>
                    <a:p>
                      <a:pPr>
                        <a:lnSpc>
                          <a:spcPct val="115000"/>
                        </a:lnSpc>
                        <a:spcBef>
                          <a:spcPts val="1200"/>
                        </a:spcBef>
                        <a:spcAft>
                          <a:spcPts val="0"/>
                        </a:spcAft>
                      </a:pPr>
                      <a:r>
                        <a:rPr lang="en-US" sz="1800" dirty="0">
                          <a:solidFill>
                            <a:srgbClr val="000000"/>
                          </a:solidFill>
                          <a:effectLst/>
                          <a:latin typeface="Calibri"/>
                          <a:ea typeface="Times New Roman"/>
                          <a:cs typeface="Times New Roman"/>
                        </a:rPr>
                        <a:t>1928-1947 </a:t>
                      </a:r>
                      <a:br>
                        <a:rPr lang="en-US" sz="1800" dirty="0">
                          <a:solidFill>
                            <a:srgbClr val="000000"/>
                          </a:solidFill>
                          <a:effectLst/>
                          <a:latin typeface="Calibri"/>
                          <a:ea typeface="Times New Roman"/>
                          <a:cs typeface="Times New Roman"/>
                        </a:rPr>
                      </a:br>
                      <a:r>
                        <a:rPr lang="en-US" sz="1800" b="1" dirty="0">
                          <a:solidFill>
                            <a:srgbClr val="000000"/>
                          </a:solidFill>
                          <a:effectLst/>
                          <a:latin typeface="Calibri"/>
                          <a:ea typeface="Times New Roman"/>
                          <a:cs typeface="Times New Roman"/>
                        </a:rPr>
                        <a:t>(first period)</a:t>
                      </a:r>
                      <a:endParaRPr lang="ru-RU" sz="18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800" dirty="0">
                          <a:solidFill>
                            <a:srgbClr val="000000"/>
                          </a:solidFill>
                          <a:effectLst/>
                          <a:latin typeface="Calibri"/>
                          <a:ea typeface="Times New Roman"/>
                          <a:cs typeface="Times New Roman"/>
                        </a:rPr>
                        <a:t>- non-competitive physical oil market,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dominance of International Oil Cartel (7 companies),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“one-base pricing” (cost-plus),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transfer pricing/prices within vertical integration and long-term traditional concessions,</a:t>
                      </a:r>
                      <a:endParaRPr lang="ru-RU" sz="1800" dirty="0">
                        <a:effectLst/>
                        <a:latin typeface="Calibri"/>
                        <a:ea typeface="Times New Roman"/>
                        <a:cs typeface="Times New Roman"/>
                      </a:endParaRPr>
                    </a:p>
                  </a:txBody>
                  <a:tcPr marL="68580" marR="68580" marT="0" marB="0"/>
                </a:tc>
              </a:tr>
              <a:tr h="2809443">
                <a:tc>
                  <a:txBody>
                    <a:bodyPr/>
                    <a:lstStyle/>
                    <a:p>
                      <a:pPr>
                        <a:lnSpc>
                          <a:spcPct val="115000"/>
                        </a:lnSpc>
                        <a:spcAft>
                          <a:spcPts val="0"/>
                        </a:spcAft>
                      </a:pPr>
                      <a:r>
                        <a:rPr lang="en-US" sz="1800">
                          <a:solidFill>
                            <a:srgbClr val="000000"/>
                          </a:solidFill>
                          <a:effectLst/>
                          <a:latin typeface="Calibri"/>
                          <a:ea typeface="Times New Roman"/>
                          <a:cs typeface="Times New Roman"/>
                        </a:rPr>
                        <a:t>1947-1969/1973 </a:t>
                      </a:r>
                      <a:r>
                        <a:rPr lang="en-US" sz="1800" b="1">
                          <a:solidFill>
                            <a:srgbClr val="000000"/>
                          </a:solidFill>
                          <a:effectLst/>
                          <a:latin typeface="Calibri"/>
                          <a:ea typeface="Times New Roman"/>
                          <a:cs typeface="Times New Roman"/>
                        </a:rPr>
                        <a:t>(second period)</a:t>
                      </a:r>
                      <a:endParaRPr lang="ru-RU" sz="18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800" dirty="0">
                          <a:solidFill>
                            <a:srgbClr val="000000"/>
                          </a:solidFill>
                          <a:effectLst/>
                          <a:latin typeface="Calibri"/>
                          <a:ea typeface="Times New Roman"/>
                          <a:cs typeface="Times New Roman"/>
                        </a:rPr>
                        <a:t>- non-competitive physical oil market,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dominance of  International Oil Cartel (7 companies),</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 two-base pricing” (cost-plus in crude, net-back replacement value in petroleum products),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transfer pricing/prices within vertical integration and long-term traditional &amp; modernized concessions &amp; PSAs, </a:t>
                      </a:r>
                      <a:br>
                        <a:rPr lang="en-US" sz="1800" dirty="0">
                          <a:solidFill>
                            <a:srgbClr val="000000"/>
                          </a:solidFill>
                          <a:effectLst/>
                          <a:latin typeface="Calibri"/>
                          <a:ea typeface="Times New Roman"/>
                          <a:cs typeface="Times New Roman"/>
                        </a:rPr>
                      </a:br>
                      <a:r>
                        <a:rPr lang="en-US" sz="1800" dirty="0">
                          <a:solidFill>
                            <a:srgbClr val="000000"/>
                          </a:solidFill>
                          <a:effectLst/>
                          <a:latin typeface="Calibri"/>
                          <a:ea typeface="Times New Roman"/>
                          <a:cs typeface="Times New Roman"/>
                        </a:rPr>
                        <a:t>- 1969-1973 – </a:t>
                      </a:r>
                      <a:r>
                        <a:rPr lang="en-US" sz="1800" b="1" dirty="0">
                          <a:solidFill>
                            <a:srgbClr val="000000"/>
                          </a:solidFill>
                          <a:effectLst/>
                          <a:latin typeface="Calibri"/>
                          <a:ea typeface="Times New Roman"/>
                          <a:cs typeface="Times New Roman"/>
                        </a:rPr>
                        <a:t>transition period </a:t>
                      </a:r>
                      <a:r>
                        <a:rPr lang="en-US" sz="1800" dirty="0">
                          <a:solidFill>
                            <a:srgbClr val="000000"/>
                          </a:solidFill>
                          <a:effectLst/>
                          <a:latin typeface="Calibri"/>
                          <a:ea typeface="Times New Roman"/>
                          <a:cs typeface="Times New Roman"/>
                        </a:rPr>
                        <a:t>from monopoly of 7 companies to monopoly of 13 states;</a:t>
                      </a:r>
                      <a:endParaRPr lang="ru-RU" sz="1800" dirty="0">
                        <a:effectLst/>
                        <a:latin typeface="Calibri"/>
                        <a:ea typeface="Times New Roman"/>
                        <a:cs typeface="Times New Roman"/>
                      </a:endParaRPr>
                    </a:p>
                  </a:txBody>
                  <a:tcPr marL="68580" marR="68580" marT="0" marB="0"/>
                </a:tc>
              </a:tr>
            </a:tbl>
          </a:graphicData>
        </a:graphic>
      </p:graphicFrame>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81049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a:xfrm>
            <a:off x="0" y="152400"/>
            <a:ext cx="9144000" cy="762000"/>
          </a:xfrm>
        </p:spPr>
        <p:txBody>
          <a:bodyPr/>
          <a:lstStyle/>
          <a:p>
            <a:r>
              <a:rPr lang="en-US" altLang="ru-RU" sz="2400" b="1" smtClean="0">
                <a:latin typeface="Verdana" pitchFamily="34" charset="0"/>
              </a:rPr>
              <a:t>Mechanism of “single base pricing” at international oil market in 1928-1947</a:t>
            </a:r>
            <a:r>
              <a:rPr lang="ru-RU" altLang="ru-RU" sz="2400" b="1" smtClean="0">
                <a:latin typeface="Verdana" pitchFamily="34" charset="0"/>
              </a:rPr>
              <a:t> (</a:t>
            </a:r>
            <a:r>
              <a:rPr lang="en-US" altLang="ru-RU" sz="2400" b="1" smtClean="0">
                <a:latin typeface="Verdana" pitchFamily="34" charset="0"/>
              </a:rPr>
              <a:t>notional figures</a:t>
            </a:r>
            <a:r>
              <a:rPr lang="ru-RU" altLang="ru-RU" sz="2400" b="1" smtClean="0">
                <a:latin typeface="Verdana" pitchFamily="34" charset="0"/>
              </a:rPr>
              <a:t>)</a:t>
            </a:r>
          </a:p>
        </p:txBody>
      </p:sp>
      <p:pic>
        <p:nvPicPr>
          <p:cNvPr id="86019" name="Picture 2" descr="Механизм действия «однобазовой системы цен» на мировом рынке нефти в период 1928-1947 г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Заголовок 1"/>
          <p:cNvSpPr>
            <a:spLocks noGrp="1"/>
          </p:cNvSpPr>
          <p:nvPr>
            <p:ph type="title"/>
          </p:nvPr>
        </p:nvSpPr>
        <p:spPr>
          <a:xfrm>
            <a:off x="0" y="152400"/>
            <a:ext cx="9144000" cy="762000"/>
          </a:xfrm>
        </p:spPr>
        <p:txBody>
          <a:bodyPr/>
          <a:lstStyle/>
          <a:p>
            <a:r>
              <a:rPr lang="en-US" altLang="ru-RU" sz="2400" b="1" smtClean="0">
                <a:latin typeface="Verdana" pitchFamily="34" charset="0"/>
              </a:rPr>
              <a:t>Mechanism of “double base pricing” at international oil market in 1947-1971</a:t>
            </a:r>
            <a:r>
              <a:rPr lang="ru-RU" altLang="ru-RU" sz="2400" b="1" smtClean="0">
                <a:latin typeface="Verdana" pitchFamily="34" charset="0"/>
              </a:rPr>
              <a:t> (</a:t>
            </a:r>
            <a:r>
              <a:rPr lang="en-US" altLang="ru-RU" sz="2400" b="1" smtClean="0">
                <a:latin typeface="Verdana" pitchFamily="34" charset="0"/>
              </a:rPr>
              <a:t>notional figures</a:t>
            </a:r>
            <a:r>
              <a:rPr lang="ru-RU" altLang="ru-RU" sz="2400" b="1" smtClean="0">
                <a:latin typeface="Verdana" pitchFamily="34" charset="0"/>
              </a:rPr>
              <a:t>)</a:t>
            </a:r>
            <a:endParaRPr lang="ru-RU" altLang="ru-RU" smtClean="0"/>
          </a:p>
        </p:txBody>
      </p:sp>
      <p:pic>
        <p:nvPicPr>
          <p:cNvPr id="87043" name="Picture 2" descr="Механизм действия «двухбазовой системы цен» на мировом рынке нефти в период 1947-1971 г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990600"/>
            <a:ext cx="8515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lstStyle/>
          <a:p>
            <a:r>
              <a:rPr lang="en-US" sz="2800" b="1" dirty="0"/>
              <a:t>Five periods of global oil market development and their major characteristics</a:t>
            </a:r>
            <a:r>
              <a:rPr lang="ru-RU" sz="2800" b="1" dirty="0"/>
              <a:t> – </a:t>
            </a:r>
            <a:r>
              <a:rPr lang="en-US" sz="2800" b="1" dirty="0" smtClean="0"/>
              <a:t>period 3</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06664066"/>
              </p:ext>
            </p:extLst>
          </p:nvPr>
        </p:nvGraphicFramePr>
        <p:xfrm>
          <a:off x="685800" y="1412776"/>
          <a:ext cx="7990656" cy="5112568"/>
        </p:xfrm>
        <a:graphic>
          <a:graphicData uri="http://schemas.openxmlformats.org/drawingml/2006/table">
            <a:tbl>
              <a:tblPr firstRow="1" bandRow="1">
                <a:tableStyleId>{5C22544A-7EE6-4342-B048-85BDC9FD1C3A}</a:tableStyleId>
              </a:tblPr>
              <a:tblGrid>
                <a:gridCol w="1922487"/>
                <a:gridCol w="6068169"/>
              </a:tblGrid>
              <a:tr h="574026">
                <a:tc>
                  <a:txBody>
                    <a:bodyPr/>
                    <a:lstStyle/>
                    <a:p>
                      <a:r>
                        <a:rPr lang="en-US" sz="1800" dirty="0" smtClean="0">
                          <a:latin typeface="Calibri" panose="020F0502020204030204" pitchFamily="34" charset="0"/>
                        </a:rPr>
                        <a:t>Period</a:t>
                      </a:r>
                      <a:endParaRPr lang="ru-RU" sz="1800" dirty="0">
                        <a:latin typeface="Calibri" panose="020F0502020204030204" pitchFamily="34" charset="0"/>
                      </a:endParaRPr>
                    </a:p>
                  </a:txBody>
                  <a:tcPr/>
                </a:tc>
                <a:tc>
                  <a:txBody>
                    <a:bodyPr/>
                    <a:lstStyle/>
                    <a:p>
                      <a:r>
                        <a:rPr lang="en-US" sz="1800" dirty="0" smtClean="0">
                          <a:latin typeface="Calibri" panose="020F0502020204030204" pitchFamily="34" charset="0"/>
                        </a:rPr>
                        <a:t>Characteristics of the period</a:t>
                      </a:r>
                      <a:endParaRPr lang="ru-RU" sz="1800" dirty="0">
                        <a:latin typeface="Calibri" panose="020F0502020204030204" pitchFamily="34" charset="0"/>
                      </a:endParaRPr>
                    </a:p>
                  </a:txBody>
                  <a:tcPr/>
                </a:tc>
              </a:tr>
              <a:tr h="4538542">
                <a:tc>
                  <a:txBody>
                    <a:bodyPr/>
                    <a:lstStyle/>
                    <a:p>
                      <a:pPr>
                        <a:lnSpc>
                          <a:spcPct val="115000"/>
                        </a:lnSpc>
                        <a:spcAft>
                          <a:spcPts val="0"/>
                        </a:spcAft>
                      </a:pPr>
                      <a:r>
                        <a:rPr lang="en-US" sz="1800" dirty="0">
                          <a:solidFill>
                            <a:srgbClr val="000000"/>
                          </a:solidFill>
                          <a:effectLst/>
                          <a:latin typeface="Calibri" panose="020F0502020204030204" pitchFamily="34" charset="0"/>
                          <a:ea typeface="Times New Roman"/>
                          <a:cs typeface="Times New Roman"/>
                        </a:rPr>
                        <a:t>1973-1985/1986 </a:t>
                      </a:r>
                      <a:br>
                        <a:rPr lang="en-US" sz="1800" dirty="0">
                          <a:solidFill>
                            <a:srgbClr val="000000"/>
                          </a:solidFill>
                          <a:effectLst/>
                          <a:latin typeface="Calibri" panose="020F0502020204030204" pitchFamily="34" charset="0"/>
                          <a:ea typeface="Times New Roman"/>
                          <a:cs typeface="Times New Roman"/>
                        </a:rPr>
                      </a:br>
                      <a:r>
                        <a:rPr lang="en-US" sz="1800" b="1" dirty="0">
                          <a:solidFill>
                            <a:srgbClr val="000000"/>
                          </a:solidFill>
                          <a:effectLst/>
                          <a:latin typeface="Calibri" panose="020F0502020204030204" pitchFamily="34" charset="0"/>
                          <a:ea typeface="Times New Roman"/>
                          <a:cs typeface="Times New Roman"/>
                        </a:rPr>
                        <a:t>(third period)</a:t>
                      </a:r>
                      <a:endParaRPr lang="ru-RU" sz="1800" dirty="0">
                        <a:effectLst/>
                        <a:latin typeface="Calibri" panose="020F0502020204030204" pitchFamily="34" charset="0"/>
                        <a:ea typeface="Times New Roman"/>
                        <a:cs typeface="Times New Roman"/>
                      </a:endParaRPr>
                    </a:p>
                  </a:txBody>
                  <a:tcPr marL="68580" marR="68580" marT="0" marB="0"/>
                </a:tc>
                <a:tc>
                  <a:txBody>
                    <a:bodyPr/>
                    <a:lstStyle/>
                    <a:p>
                      <a:pPr>
                        <a:lnSpc>
                          <a:spcPct val="115000"/>
                        </a:lnSpc>
                        <a:spcAft>
                          <a:spcPts val="0"/>
                        </a:spcAft>
                      </a:pPr>
                      <a:r>
                        <a:rPr lang="en-US" sz="1800" dirty="0">
                          <a:solidFill>
                            <a:srgbClr val="000000"/>
                          </a:solidFill>
                          <a:effectLst/>
                          <a:latin typeface="Calibri" panose="020F0502020204030204" pitchFamily="34" charset="0"/>
                          <a:ea typeface="Times New Roman"/>
                          <a:cs typeface="Times New Roman"/>
                        </a:rPr>
                        <a:t>- non-competitive physical oil market,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dominance of OPEC (cartel of 13 states),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contractual and spot pricing/prices,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official selling prices (cost-plus/net-forward) within long/medium/short-term contractual structures mostly linked to spot quotations,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fundamentals as key pricing factors (supply-demand balance on physical oil),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key players – participants of physical oil market,</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- 1985-1986 – </a:t>
                      </a:r>
                      <a:r>
                        <a:rPr lang="en-US" sz="1800" b="1" dirty="0">
                          <a:solidFill>
                            <a:srgbClr val="000000"/>
                          </a:solidFill>
                          <a:effectLst/>
                          <a:latin typeface="Calibri" panose="020F0502020204030204" pitchFamily="34" charset="0"/>
                          <a:ea typeface="Times New Roman"/>
                          <a:cs typeface="Times New Roman"/>
                        </a:rPr>
                        <a:t>transition period </a:t>
                      </a:r>
                      <a:r>
                        <a:rPr lang="en-US" sz="1800" dirty="0">
                          <a:solidFill>
                            <a:srgbClr val="000000"/>
                          </a:solidFill>
                          <a:effectLst/>
                          <a:latin typeface="Calibri" panose="020F0502020204030204" pitchFamily="34" charset="0"/>
                          <a:ea typeface="Times New Roman"/>
                          <a:cs typeface="Times New Roman"/>
                        </a:rPr>
                        <a:t>from net-forward to net-back crude pricing based first on net-back from petroleum products basket price at the importer’s market, afterwards – to oil price futures quotations on key petroleum exchanges/marketplaces;</a:t>
                      </a:r>
                      <a:endParaRPr lang="ru-RU" sz="180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2233279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p:cNvSpPr>
            <a:spLocks noGrp="1"/>
          </p:cNvSpPr>
          <p:nvPr>
            <p:ph type="title"/>
          </p:nvPr>
        </p:nvSpPr>
        <p:spPr>
          <a:xfrm>
            <a:off x="0" y="0"/>
            <a:ext cx="9144000" cy="1143000"/>
          </a:xfrm>
        </p:spPr>
        <p:txBody>
          <a:bodyPr/>
          <a:lstStyle/>
          <a:p>
            <a:r>
              <a:rPr lang="en-US" altLang="ru-RU" sz="2400" b="1" smtClean="0">
                <a:latin typeface="Verdana" pitchFamily="34" charset="0"/>
              </a:rPr>
              <a:t>Dominant role of spot prices in international oil trade as a basis for OPEC OSS formation during</a:t>
            </a:r>
            <a:r>
              <a:rPr lang="ru-RU" altLang="ru-RU" sz="2400" b="1" smtClean="0">
                <a:latin typeface="Verdana" pitchFamily="34" charset="0"/>
              </a:rPr>
              <a:t> 1970</a:t>
            </a:r>
            <a:r>
              <a:rPr lang="en-US" altLang="ru-RU" sz="2400" b="1" smtClean="0">
                <a:latin typeface="Verdana" pitchFamily="34" charset="0"/>
              </a:rPr>
              <a:t>-ies - </a:t>
            </a:r>
            <a:r>
              <a:rPr lang="ru-RU" altLang="ru-RU" sz="2400" b="1" smtClean="0">
                <a:latin typeface="Verdana" pitchFamily="34" charset="0"/>
              </a:rPr>
              <a:t>1980</a:t>
            </a:r>
            <a:r>
              <a:rPr lang="en-US" altLang="ru-RU" sz="2400" b="1" smtClean="0">
                <a:latin typeface="Verdana" pitchFamily="34" charset="0"/>
              </a:rPr>
              <a:t>-ies</a:t>
            </a:r>
            <a:r>
              <a:rPr lang="ru-RU" altLang="ru-RU" sz="2400" b="1" smtClean="0">
                <a:latin typeface="Verdana" pitchFamily="34" charset="0"/>
              </a:rPr>
              <a:t> </a:t>
            </a:r>
            <a:r>
              <a:rPr lang="en-US" altLang="ru-RU" sz="2400" b="1" smtClean="0">
                <a:latin typeface="Verdana" pitchFamily="34" charset="0"/>
              </a:rPr>
              <a:t>– period </a:t>
            </a:r>
            <a:r>
              <a:rPr lang="ru-RU" altLang="ru-RU" sz="2400" b="1" smtClean="0">
                <a:latin typeface="Verdana" pitchFamily="34" charset="0"/>
              </a:rPr>
              <a:t>3</a:t>
            </a:r>
          </a:p>
        </p:txBody>
      </p:sp>
      <p:pic>
        <p:nvPicPr>
          <p:cNvPr id="89091" name="Picture 2" descr="Доминирующая роль цен разовых сделок в международной торговле нефтью в 1970-1980 г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1447800"/>
            <a:ext cx="75612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1143000"/>
          </a:xfrm>
        </p:spPr>
        <p:txBody>
          <a:bodyPr/>
          <a:lstStyle/>
          <a:p>
            <a:r>
              <a:rPr lang="en-US" sz="2800" b="1" dirty="0"/>
              <a:t>Five periods of global oil market development and their major characteristics</a:t>
            </a:r>
            <a:r>
              <a:rPr lang="ru-RU" sz="2800" b="1" dirty="0"/>
              <a:t> – </a:t>
            </a:r>
            <a:r>
              <a:rPr lang="en-US" sz="2800" b="1" dirty="0"/>
              <a:t>period </a:t>
            </a:r>
            <a:r>
              <a:rPr lang="en-US" sz="2800" b="1" dirty="0" smtClean="0"/>
              <a:t>4</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531892"/>
              </p:ext>
            </p:extLst>
          </p:nvPr>
        </p:nvGraphicFramePr>
        <p:xfrm>
          <a:off x="323528" y="1350476"/>
          <a:ext cx="8568952" cy="5102860"/>
        </p:xfrm>
        <a:graphic>
          <a:graphicData uri="http://schemas.openxmlformats.org/drawingml/2006/table">
            <a:tbl>
              <a:tblPr firstRow="1" bandRow="1">
                <a:tableStyleId>{5C22544A-7EE6-4342-B048-85BDC9FD1C3A}</a:tableStyleId>
              </a:tblPr>
              <a:tblGrid>
                <a:gridCol w="1656184"/>
                <a:gridCol w="6912768"/>
              </a:tblGrid>
              <a:tr h="370840">
                <a:tc>
                  <a:txBody>
                    <a:bodyPr/>
                    <a:lstStyle/>
                    <a:p>
                      <a:r>
                        <a:rPr lang="en-US" sz="1800" dirty="0" smtClean="0">
                          <a:latin typeface="Calibri" panose="020F0502020204030204" pitchFamily="34" charset="0"/>
                        </a:rPr>
                        <a:t>Period</a:t>
                      </a:r>
                      <a:endParaRPr lang="ru-RU" sz="1800" dirty="0">
                        <a:latin typeface="Calibri" panose="020F0502020204030204" pitchFamily="34" charset="0"/>
                      </a:endParaRPr>
                    </a:p>
                  </a:txBody>
                  <a:tcPr/>
                </a:tc>
                <a:tc>
                  <a:txBody>
                    <a:bodyPr/>
                    <a:lstStyle/>
                    <a:p>
                      <a:r>
                        <a:rPr lang="en-US" sz="1800" dirty="0" smtClean="0">
                          <a:latin typeface="Calibri" panose="020F0502020204030204" pitchFamily="34" charset="0"/>
                        </a:rPr>
                        <a:t>Characteristics of the period</a:t>
                      </a:r>
                      <a:endParaRPr lang="ru-RU" sz="1800" dirty="0">
                        <a:latin typeface="Calibri" panose="020F0502020204030204" pitchFamily="34" charset="0"/>
                      </a:endParaRPr>
                    </a:p>
                  </a:txBody>
                  <a:tcPr/>
                </a:tc>
              </a:tr>
              <a:tr h="370840">
                <a:tc>
                  <a:txBody>
                    <a:bodyPr/>
                    <a:lstStyle/>
                    <a:p>
                      <a:pPr>
                        <a:lnSpc>
                          <a:spcPct val="115000"/>
                        </a:lnSpc>
                        <a:spcAft>
                          <a:spcPts val="0"/>
                        </a:spcAft>
                      </a:pPr>
                      <a:r>
                        <a:rPr lang="en-US" sz="1800" dirty="0">
                          <a:solidFill>
                            <a:srgbClr val="000000"/>
                          </a:solidFill>
                          <a:effectLst/>
                          <a:latin typeface="Calibri" panose="020F0502020204030204" pitchFamily="34" charset="0"/>
                          <a:ea typeface="Times New Roman"/>
                          <a:cs typeface="Times New Roman"/>
                        </a:rPr>
                        <a:t>1986-mid.2000-ies (approx. post-2004) </a:t>
                      </a:r>
                      <a:br>
                        <a:rPr lang="en-US" sz="1800" dirty="0">
                          <a:solidFill>
                            <a:srgbClr val="000000"/>
                          </a:solidFill>
                          <a:effectLst/>
                          <a:latin typeface="Calibri" panose="020F0502020204030204" pitchFamily="34" charset="0"/>
                          <a:ea typeface="Times New Roman"/>
                          <a:cs typeface="Times New Roman"/>
                        </a:rPr>
                      </a:br>
                      <a:r>
                        <a:rPr lang="en-US" sz="1800" b="1" dirty="0">
                          <a:solidFill>
                            <a:srgbClr val="000000"/>
                          </a:solidFill>
                          <a:effectLst/>
                          <a:latin typeface="Calibri" panose="020F0502020204030204" pitchFamily="34" charset="0"/>
                          <a:ea typeface="Times New Roman"/>
                          <a:cs typeface="Times New Roman"/>
                        </a:rPr>
                        <a:t>(fourth period)</a:t>
                      </a:r>
                      <a:endParaRPr lang="ru-RU" sz="1800" dirty="0">
                        <a:effectLst/>
                        <a:latin typeface="Calibri" panose="020F0502020204030204" pitchFamily="34" charset="0"/>
                        <a:ea typeface="Times New Roman"/>
                        <a:cs typeface="Times New Roman"/>
                      </a:endParaRPr>
                    </a:p>
                  </a:txBody>
                  <a:tcPr marL="68580" marR="68580" marT="0" marB="0"/>
                </a:tc>
                <a:tc>
                  <a:txBody>
                    <a:bodyPr/>
                    <a:lstStyle/>
                    <a:p>
                      <a:pPr>
                        <a:lnSpc>
                          <a:spcPct val="115000"/>
                        </a:lnSpc>
                        <a:spcAft>
                          <a:spcPts val="0"/>
                        </a:spcAft>
                      </a:pPr>
                      <a:r>
                        <a:rPr lang="en-US" sz="1800" dirty="0">
                          <a:solidFill>
                            <a:srgbClr val="000000"/>
                          </a:solidFill>
                          <a:effectLst/>
                          <a:latin typeface="Calibri" panose="020F0502020204030204" pitchFamily="34" charset="0"/>
                          <a:ea typeface="Times New Roman"/>
                          <a:cs typeface="Times New Roman"/>
                        </a:rPr>
                        <a:t>- competitive combination of mature physical plus growing paper oil markets,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commoditization of the oil market,</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pricing established at oil marketplaces mostly driven by oil hedgers, </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net-back from futures oil quotations,</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formation of the global paper oil market and its institutes based on the institutes of financial markets (instruments and institutions imported to paper oil market by financial managers from financial markets),</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transition from physical to paper market predetermined unstable, relatively low and volatile prices which has led to underinvestment of global oil industry which created material preconditions for later growth of costs and prices,</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hedgers as key players (participants at both physical and paper oil market),</a:t>
                      </a:r>
                      <a:br>
                        <a:rPr lang="en-US" sz="1800" dirty="0">
                          <a:solidFill>
                            <a:srgbClr val="000000"/>
                          </a:solidFill>
                          <a:effectLst/>
                          <a:latin typeface="Calibri" panose="020F0502020204030204" pitchFamily="34" charset="0"/>
                          <a:ea typeface="Times New Roman"/>
                          <a:cs typeface="Times New Roman"/>
                        </a:rPr>
                      </a:br>
                      <a:r>
                        <a:rPr lang="en-US" sz="1800" dirty="0">
                          <a:solidFill>
                            <a:srgbClr val="000000"/>
                          </a:solidFill>
                          <a:effectLst/>
                          <a:latin typeface="Calibri" panose="020F0502020204030204" pitchFamily="34" charset="0"/>
                          <a:ea typeface="Times New Roman"/>
                          <a:cs typeface="Times New Roman"/>
                        </a:rPr>
                        <a:t>- fundamentals still as key pricing factors;</a:t>
                      </a:r>
                      <a:endParaRPr lang="ru-RU" sz="180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175694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47088"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228600" y="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50000"/>
              </a:spcBef>
              <a:spcAft>
                <a:spcPct val="0"/>
              </a:spcAft>
              <a:buFontTx/>
              <a:buNone/>
            </a:pPr>
            <a:r>
              <a:rPr lang="en-US" altLang="ru-RU" sz="2800" b="1" smtClean="0">
                <a:solidFill>
                  <a:srgbClr val="336699"/>
                </a:solidFill>
                <a:latin typeface="Verdana" pitchFamily="34" charset="0"/>
              </a:rPr>
              <a:t>Evolution of pricing systems in international oil trade – periods 1-4</a:t>
            </a:r>
            <a:endParaRPr lang="ru-RU" altLang="ru-RU" sz="2800" b="1" smtClean="0">
              <a:solidFill>
                <a:srgbClr val="336699"/>
              </a:solidFill>
              <a:latin typeface="Verdana" pitchFamily="34" charset="0"/>
            </a:endParaRPr>
          </a:p>
        </p:txBody>
      </p:sp>
      <p:sp>
        <p:nvSpPr>
          <p:cNvPr id="91140" name="Text Box 5"/>
          <p:cNvSpPr txBox="1">
            <a:spLocks noChangeArrowheads="1"/>
          </p:cNvSpPr>
          <p:nvPr/>
        </p:nvSpPr>
        <p:spPr bwMode="auto">
          <a:xfrm>
            <a:off x="0" y="5638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ru-RU" sz="1800" smtClean="0">
                <a:solidFill>
                  <a:srgbClr val="336699"/>
                </a:solidFill>
                <a:latin typeface="Arial" charset="0"/>
              </a:rPr>
              <a:t>Futures prices dominate oil market, but NOT used by oil companies as benchmarks for project financing any more =&gt; ‘oil price’ is NOT a signal for long-term oil development</a:t>
            </a:r>
            <a:endParaRPr lang="ru-RU" altLang="ru-RU" sz="1800" smtClean="0">
              <a:solidFill>
                <a:srgbClr val="336699"/>
              </a:solidFill>
              <a:latin typeface="Arial" charset="0"/>
            </a:endParaRPr>
          </a:p>
        </p:txBody>
      </p:sp>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1008112"/>
          </a:xfrm>
        </p:spPr>
        <p:txBody>
          <a:bodyPr/>
          <a:lstStyle/>
          <a:p>
            <a:r>
              <a:rPr lang="en-US" sz="2800" b="1" dirty="0"/>
              <a:t>Five periods of global oil market development and their major characteristics</a:t>
            </a:r>
            <a:r>
              <a:rPr lang="ru-RU" sz="2800" b="1" dirty="0"/>
              <a:t> – </a:t>
            </a:r>
            <a:r>
              <a:rPr lang="en-US" sz="2800" b="1" dirty="0"/>
              <a:t>period </a:t>
            </a:r>
            <a:r>
              <a:rPr lang="en-US" sz="2800" b="1" dirty="0" smtClean="0"/>
              <a:t>5</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47828246"/>
              </p:ext>
            </p:extLst>
          </p:nvPr>
        </p:nvGraphicFramePr>
        <p:xfrm>
          <a:off x="179512" y="980728"/>
          <a:ext cx="8856984" cy="5418328"/>
        </p:xfrm>
        <a:graphic>
          <a:graphicData uri="http://schemas.openxmlformats.org/drawingml/2006/table">
            <a:tbl>
              <a:tblPr firstRow="1" bandRow="1">
                <a:tableStyleId>{5C22544A-7EE6-4342-B048-85BDC9FD1C3A}</a:tableStyleId>
              </a:tblPr>
              <a:tblGrid>
                <a:gridCol w="936104"/>
                <a:gridCol w="7920880"/>
              </a:tblGrid>
              <a:tr h="370840">
                <a:tc>
                  <a:txBody>
                    <a:bodyPr/>
                    <a:lstStyle/>
                    <a:p>
                      <a:r>
                        <a:rPr lang="en-US" sz="1800" i="0" dirty="0" smtClean="0">
                          <a:latin typeface="Calibri" panose="020F0502020204030204" pitchFamily="34" charset="0"/>
                        </a:rPr>
                        <a:t>Period </a:t>
                      </a:r>
                      <a:endParaRPr lang="ru-RU" sz="1800" i="0" dirty="0">
                        <a:latin typeface="Calibri" panose="020F0502020204030204" pitchFamily="34" charset="0"/>
                      </a:endParaRPr>
                    </a:p>
                  </a:txBody>
                  <a:tcPr/>
                </a:tc>
                <a:tc>
                  <a:txBody>
                    <a:bodyPr/>
                    <a:lstStyle/>
                    <a:p>
                      <a:r>
                        <a:rPr lang="en-US" sz="1800" i="0" dirty="0" smtClean="0">
                          <a:latin typeface="Calibri" panose="020F0502020204030204" pitchFamily="34" charset="0"/>
                        </a:rPr>
                        <a:t>Characteristics of the period</a:t>
                      </a:r>
                      <a:endParaRPr lang="ru-RU" sz="1800" i="0" dirty="0">
                        <a:latin typeface="Calibri" panose="020F0502020204030204" pitchFamily="34" charset="0"/>
                      </a:endParaRPr>
                    </a:p>
                  </a:txBody>
                  <a:tcPr/>
                </a:tc>
              </a:tr>
              <a:tr h="370840">
                <a:tc>
                  <a:txBody>
                    <a:bodyPr/>
                    <a:lstStyle/>
                    <a:p>
                      <a:pPr>
                        <a:lnSpc>
                          <a:spcPct val="115000"/>
                        </a:lnSpc>
                        <a:spcBef>
                          <a:spcPts val="1200"/>
                        </a:spcBef>
                        <a:spcAft>
                          <a:spcPts val="0"/>
                        </a:spcAft>
                      </a:pPr>
                      <a:r>
                        <a:rPr lang="en-US" sz="1800" i="0" dirty="0">
                          <a:solidFill>
                            <a:srgbClr val="000000"/>
                          </a:solidFill>
                          <a:effectLst/>
                          <a:latin typeface="Calibri" panose="020F0502020204030204" pitchFamily="34" charset="0"/>
                          <a:ea typeface="Times New Roman"/>
                          <a:cs typeface="Times New Roman"/>
                        </a:rPr>
                        <a:t>Since mid-2000-ies (approx. post-2004) </a:t>
                      </a:r>
                      <a:br>
                        <a:rPr lang="en-US" sz="1800" i="0" dirty="0">
                          <a:solidFill>
                            <a:srgbClr val="000000"/>
                          </a:solidFill>
                          <a:effectLst/>
                          <a:latin typeface="Calibri" panose="020F0502020204030204" pitchFamily="34" charset="0"/>
                          <a:ea typeface="Times New Roman"/>
                          <a:cs typeface="Times New Roman"/>
                        </a:rPr>
                      </a:br>
                      <a:r>
                        <a:rPr lang="en-US" sz="1800" b="1" i="0" dirty="0">
                          <a:solidFill>
                            <a:srgbClr val="000000"/>
                          </a:solidFill>
                          <a:effectLst/>
                          <a:latin typeface="Calibri" panose="020F0502020204030204" pitchFamily="34" charset="0"/>
                          <a:ea typeface="Times New Roman"/>
                          <a:cs typeface="Times New Roman"/>
                        </a:rPr>
                        <a:t>(fifth period)</a:t>
                      </a:r>
                      <a:r>
                        <a:rPr lang="en-US" sz="1800" i="0" dirty="0">
                          <a:effectLst/>
                          <a:latin typeface="Calibri" panose="020F0502020204030204" pitchFamily="34" charset="0"/>
                          <a:ea typeface="Times New Roman"/>
                          <a:cs typeface="Times New Roman"/>
                        </a:rPr>
                        <a:t/>
                      </a:r>
                      <a:br>
                        <a:rPr lang="en-US" sz="1800" i="0" dirty="0">
                          <a:effectLst/>
                          <a:latin typeface="Calibri" panose="020F0502020204030204" pitchFamily="34" charset="0"/>
                          <a:ea typeface="Times New Roman"/>
                          <a:cs typeface="Times New Roman"/>
                        </a:rPr>
                      </a:br>
                      <a:endParaRPr lang="ru-RU" sz="1800" i="0" dirty="0">
                        <a:effectLst/>
                        <a:latin typeface="Calibri" panose="020F0502020204030204" pitchFamily="34" charset="0"/>
                        <a:ea typeface="Times New Roman"/>
                        <a:cs typeface="Times New Roman"/>
                      </a:endParaRPr>
                    </a:p>
                    <a:p>
                      <a:pPr>
                        <a:lnSpc>
                          <a:spcPct val="115000"/>
                        </a:lnSpc>
                        <a:spcAft>
                          <a:spcPts val="0"/>
                        </a:spcAft>
                      </a:pPr>
                      <a:r>
                        <a:rPr lang="en-US" sz="1800" i="0" dirty="0">
                          <a:effectLst/>
                          <a:latin typeface="Calibri" panose="020F0502020204030204" pitchFamily="34" charset="0"/>
                          <a:ea typeface="Times New Roman"/>
                          <a:cs typeface="Times New Roman"/>
                        </a:rPr>
                        <a:t> </a:t>
                      </a:r>
                      <a:endParaRPr lang="ru-RU" sz="1800" i="0" dirty="0">
                        <a:effectLst/>
                        <a:latin typeface="Calibri" panose="020F0502020204030204" pitchFamily="34" charset="0"/>
                        <a:ea typeface="Times New Roman"/>
                        <a:cs typeface="Times New Roman"/>
                      </a:endParaRPr>
                    </a:p>
                  </a:txBody>
                  <a:tcPr marL="68580" marR="68580" marT="0" marB="0"/>
                </a:tc>
                <a:tc>
                  <a:txBody>
                    <a:bodyPr/>
                    <a:lstStyle/>
                    <a:p>
                      <a:pPr>
                        <a:lnSpc>
                          <a:spcPct val="115000"/>
                        </a:lnSpc>
                        <a:spcAft>
                          <a:spcPts val="0"/>
                        </a:spcAft>
                      </a:pPr>
                      <a:r>
                        <a:rPr lang="en-US" sz="1800" i="0" dirty="0">
                          <a:solidFill>
                            <a:srgbClr val="000000"/>
                          </a:solidFill>
                          <a:effectLst/>
                          <a:latin typeface="Calibri" panose="020F0502020204030204" pitchFamily="34" charset="0"/>
                          <a:ea typeface="Times New Roman"/>
                          <a:cs typeface="Times New Roman"/>
                        </a:rPr>
                        <a:t>- competitive combination of both physical and paper mature oil markets, </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further movement from commoditization to </a:t>
                      </a:r>
                      <a:r>
                        <a:rPr lang="en-US" sz="1800" i="0" dirty="0" err="1">
                          <a:solidFill>
                            <a:srgbClr val="000000"/>
                          </a:solidFill>
                          <a:effectLst/>
                          <a:latin typeface="Calibri" panose="020F0502020204030204" pitchFamily="34" charset="0"/>
                          <a:ea typeface="Times New Roman"/>
                          <a:cs typeface="Times New Roman"/>
                        </a:rPr>
                        <a:t>financialization</a:t>
                      </a:r>
                      <a:r>
                        <a:rPr lang="en-US" sz="1800" i="0" dirty="0">
                          <a:solidFill>
                            <a:srgbClr val="000000"/>
                          </a:solidFill>
                          <a:effectLst/>
                          <a:latin typeface="Calibri" panose="020F0502020204030204" pitchFamily="34" charset="0"/>
                          <a:ea typeface="Times New Roman"/>
                          <a:cs typeface="Times New Roman"/>
                        </a:rPr>
                        <a:t> of oil market</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paper market dominates in volumes of trade, </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global institutes of paper oil market are formed which enable paper oil market to work in 7X24 regime,</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globalization, IT-technologies, broad spectrum of financial products converted crude oil into global financial asset available (accessible) to every category of professional and non-professional investors (effect of financial “vacuum sweeper”),</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paper oil market is an insignificant segment of global financial market,</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key players are non-oil speculators which have been bulling the market and have manipulated it (investment banks and their affiliated oil traders),</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pricing established outside of oil marketplaces (at non-oil financial markets) mostly by non-oil speculators, </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net-back from futures oil quotations &amp; oil financial derivatives,</a:t>
                      </a:r>
                      <a:br>
                        <a:rPr lang="en-US" sz="1800" i="0" dirty="0">
                          <a:solidFill>
                            <a:srgbClr val="000000"/>
                          </a:solidFill>
                          <a:effectLst/>
                          <a:latin typeface="Calibri" panose="020F0502020204030204" pitchFamily="34" charset="0"/>
                          <a:ea typeface="Times New Roman"/>
                          <a:cs typeface="Times New Roman"/>
                        </a:rPr>
                      </a:br>
                      <a:r>
                        <a:rPr lang="en-US" sz="1800" i="0" dirty="0">
                          <a:solidFill>
                            <a:srgbClr val="000000"/>
                          </a:solidFill>
                          <a:effectLst/>
                          <a:latin typeface="Calibri" panose="020F0502020204030204" pitchFamily="34" charset="0"/>
                          <a:ea typeface="Times New Roman"/>
                          <a:cs typeface="Times New Roman"/>
                        </a:rPr>
                        <a:t>-  key pricing factors are mostly financial: supply-demand balance for oil-related financial derivatives within short time-horizon.</a:t>
                      </a:r>
                      <a:endParaRPr lang="ru-RU" sz="1800" i="0" dirty="0">
                        <a:effectLst/>
                        <a:latin typeface="Calibri" panose="020F0502020204030204" pitchFamily="34" charset="0"/>
                        <a:ea typeface="Times New Roman"/>
                        <a:cs typeface="Times New Roman"/>
                      </a:endParaRPr>
                    </a:p>
                  </a:txBody>
                  <a:tcPr marL="68580" marR="68580" marT="0" marB="0"/>
                </a:tc>
              </a:tr>
            </a:tbl>
          </a:graphicData>
        </a:graphic>
      </p:graphicFrame>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162589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0" y="0"/>
            <a:ext cx="9144000" cy="857232"/>
          </a:xfrm>
        </p:spPr>
        <p:txBody>
          <a:bodyPr/>
          <a:lstStyle/>
          <a:p>
            <a:r>
              <a:rPr lang="en-US" sz="2000" b="1" dirty="0" smtClean="0">
                <a:solidFill>
                  <a:schemeClr val="tx1"/>
                </a:solidFill>
                <a:latin typeface="Verdana" pitchFamily="34" charset="0"/>
                <a:cs typeface="Times New Roman" pitchFamily="18" charset="0"/>
              </a:rPr>
              <a:t>Evolution of pricing mechanisms at international oil market</a:t>
            </a:r>
            <a:endParaRPr lang="ru-RU" sz="2000" dirty="0" smtClean="0">
              <a:solidFill>
                <a:schemeClr val="tx1"/>
              </a:solidFill>
              <a:latin typeface="Verdana"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51772935"/>
              </p:ext>
            </p:extLst>
          </p:nvPr>
        </p:nvGraphicFramePr>
        <p:xfrm>
          <a:off x="357158" y="857232"/>
          <a:ext cx="8572560" cy="5500726"/>
        </p:xfrm>
        <a:graphic>
          <a:graphicData uri="http://schemas.openxmlformats.org/drawingml/2006/table">
            <a:tbl>
              <a:tblPr/>
              <a:tblGrid>
                <a:gridCol w="3341845"/>
                <a:gridCol w="5230715"/>
              </a:tblGrid>
              <a:tr h="365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Periods, who establish the price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Pricing formula for physical supplies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771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(1) </a:t>
                      </a:r>
                      <a:r>
                        <a:rPr kumimoji="0" lang="ru-RU" sz="1800" b="1" i="0" u="sng" strike="noStrike" cap="none" normalizeH="0" baseline="0" dirty="0" smtClean="0">
                          <a:ln>
                            <a:noFill/>
                          </a:ln>
                          <a:solidFill>
                            <a:srgbClr val="00B050"/>
                          </a:solidFill>
                          <a:effectLst/>
                          <a:latin typeface="Arial" pitchFamily="34" charset="0"/>
                          <a:cs typeface="Times New Roman" pitchFamily="18" charset="0"/>
                        </a:rPr>
                        <a:t>1928-1947</a:t>
                      </a:r>
                      <a:r>
                        <a:rPr kumimoji="0" lang="en-US" sz="1800" b="0" i="0" u="sng"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International Oil Cartel  (one-base pricing)</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forward (cost-plus):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CIF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a:r>
                      <a:br>
                        <a:rPr kumimoji="0" lang="en-US" sz="1800" b="0" i="0" u="none" strike="noStrike" cap="none" normalizeH="0" baseline="0" dirty="0" smtClean="0">
                          <a:ln>
                            <a:noFill/>
                          </a:ln>
                          <a:solidFill>
                            <a:srgbClr val="00B050"/>
                          </a:solidFill>
                          <a:effectLst/>
                          <a:latin typeface="Arial" pitchFamily="34" charset="0"/>
                          <a:cs typeface="Times New Roman" pitchFamily="18" charset="0"/>
                        </a:rPr>
                      </a:b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FOB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Mex.Gulf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Freight fict.</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Mex.Gulf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a:t>
                      </a:r>
                    </a:p>
                  </a:txBody>
                  <a:tcPr marL="9525" marR="9525" marT="9525" marB="9525" anchor="ctr" horzOverflow="overflow">
                    <a:lnL>
                      <a:noFill/>
                    </a:lnL>
                    <a:lnR>
                      <a:noFill/>
                    </a:lnR>
                    <a:lnT>
                      <a:noFill/>
                    </a:lnT>
                    <a:lnB>
                      <a:noFill/>
                    </a:lnB>
                    <a:lnTlToBr>
                      <a:noFill/>
                    </a:lnTlToBr>
                    <a:lnBlToTr>
                      <a:noFill/>
                    </a:lnBlToTr>
                    <a:noFill/>
                  </a:tcPr>
                </a:tc>
              </a:tr>
              <a:tr h="1733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(2) </a:t>
                      </a:r>
                      <a:r>
                        <a:rPr kumimoji="0" lang="ru-RU" sz="1800" b="1" i="0" u="sng" strike="noStrike" cap="none" normalizeH="0" baseline="0" dirty="0" smtClean="0">
                          <a:ln>
                            <a:noFill/>
                          </a:ln>
                          <a:solidFill>
                            <a:srgbClr val="00B050"/>
                          </a:solidFill>
                          <a:effectLst/>
                          <a:latin typeface="Arial" pitchFamily="34" charset="0"/>
                          <a:cs typeface="Times New Roman" pitchFamily="18" charset="0"/>
                        </a:rPr>
                        <a:t>1947-19</a:t>
                      </a:r>
                      <a:r>
                        <a:rPr kumimoji="0" lang="en-US" sz="1800" b="1" i="0" u="sng" strike="noStrike" cap="none" normalizeH="0" baseline="0" dirty="0" smtClean="0">
                          <a:ln>
                            <a:noFill/>
                          </a:ln>
                          <a:solidFill>
                            <a:srgbClr val="00B050"/>
                          </a:solidFill>
                          <a:effectLst/>
                          <a:latin typeface="Arial" pitchFamily="34" charset="0"/>
                          <a:cs typeface="Times New Roman" pitchFamily="18" charset="0"/>
                        </a:rPr>
                        <a:t>69/73: </a:t>
                      </a:r>
                      <a:r>
                        <a:rPr kumimoji="0" lang="ru-RU" sz="1800" b="0" i="0" u="sng"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International Oil Cartel (two-base pricing)</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To the West of neutral point</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1" u="none" strike="noStrike" cap="none" normalizeH="0" baseline="0" dirty="0" smtClean="0">
                          <a:ln>
                            <a:noFill/>
                          </a:ln>
                          <a:solidFill>
                            <a:srgbClr val="00B050"/>
                          </a:solidFill>
                          <a:effectLst/>
                          <a:latin typeface="Arial" pitchFamily="34" charset="0"/>
                          <a:cs typeface="Times New Roman" pitchFamily="18" charset="0"/>
                        </a:rPr>
                        <a:t/>
                      </a:r>
                      <a:br>
                        <a:rPr kumimoji="0" lang="ru-RU" sz="1800" b="0" i="1" u="none" strike="noStrike" cap="none" normalizeH="0" baseline="0" dirty="0" smtClean="0">
                          <a:ln>
                            <a:noFill/>
                          </a:ln>
                          <a:solidFill>
                            <a:srgbClr val="00B050"/>
                          </a:solidFill>
                          <a:effectLst/>
                          <a:latin typeface="Arial" pitchFamily="34" charset="0"/>
                          <a:cs typeface="Times New Roman" pitchFamily="18" charset="0"/>
                        </a:rPr>
                      </a:b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forward (cost-plus):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CIF</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a:r>
                      <a:br>
                        <a:rPr kumimoji="0" lang="en-US" sz="1800" b="0" i="0" u="none" strike="noStrike" cap="none" normalizeH="0" baseline="0" dirty="0" smtClean="0">
                          <a:ln>
                            <a:noFill/>
                          </a:ln>
                          <a:solidFill>
                            <a:srgbClr val="00B050"/>
                          </a:solidFill>
                          <a:effectLst/>
                          <a:latin typeface="Arial" pitchFamily="34" charset="0"/>
                          <a:cs typeface="Times New Roman" pitchFamily="18" charset="0"/>
                        </a:rPr>
                      </a:b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FOB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Mex.Gulf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Freight </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fict</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Mex.Gulf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To the East of neutral point</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r>
                      <a:br>
                        <a:rPr kumimoji="0" lang="ru-RU" sz="1800" b="0" i="0" u="none" strike="noStrike" cap="none" normalizeH="0" baseline="0" dirty="0" smtClean="0">
                          <a:ln>
                            <a:noFill/>
                          </a:ln>
                          <a:solidFill>
                            <a:srgbClr val="00B050"/>
                          </a:solidFill>
                          <a:effectLst/>
                          <a:latin typeface="Arial" pitchFamily="34" charset="0"/>
                          <a:cs typeface="Times New Roman" pitchFamily="18" charset="0"/>
                        </a:rPr>
                      </a:b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forward (cost-plus):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CIF</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a:r>
                      <a:br>
                        <a:rPr kumimoji="0" lang="en-US" sz="1800" b="0" i="0" u="none" strike="noStrike" cap="none" normalizeH="0" baseline="0" dirty="0" smtClean="0">
                          <a:ln>
                            <a:noFill/>
                          </a:ln>
                          <a:solidFill>
                            <a:srgbClr val="00B050"/>
                          </a:solidFill>
                          <a:effectLst/>
                          <a:latin typeface="Arial" pitchFamily="34" charset="0"/>
                          <a:cs typeface="Times New Roman" pitchFamily="18" charset="0"/>
                        </a:rPr>
                      </a:b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 P</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B050"/>
                          </a:solidFill>
                          <a:effectLst/>
                          <a:latin typeface="Arial" pitchFamily="34" charset="0"/>
                          <a:cs typeface="Times New Roman" pitchFamily="18" charset="0"/>
                        </a:rPr>
                        <a:t>FOB </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Mex.Gulf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00B050"/>
                          </a:solidFill>
                          <a:effectLst/>
                          <a:latin typeface="Arial" pitchFamily="34" charset="0"/>
                          <a:cs typeface="Times New Roman" pitchFamily="18" charset="0"/>
                        </a:rPr>
                        <a:t>Freight real</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 (</a:t>
                      </a:r>
                      <a:r>
                        <a:rPr kumimoji="0" lang="en-US" sz="1800" b="0" i="0" u="none" strike="noStrike" cap="none" normalizeH="0" baseline="0" dirty="0" err="1" smtClean="0">
                          <a:ln>
                            <a:noFill/>
                          </a:ln>
                          <a:solidFill>
                            <a:srgbClr val="00B050"/>
                          </a:solidFill>
                          <a:effectLst/>
                          <a:latin typeface="Arial" pitchFamily="34" charset="0"/>
                          <a:cs typeface="Times New Roman" pitchFamily="18" charset="0"/>
                        </a:rPr>
                        <a:t>Pers.Gulf</a:t>
                      </a:r>
                      <a:r>
                        <a:rPr kumimoji="0" lang="ru-RU" sz="1800" b="0" i="0" u="none" strike="noStrike" cap="none" normalizeH="0" baseline="0" dirty="0" smtClean="0">
                          <a:ln>
                            <a:noFill/>
                          </a:ln>
                          <a:solidFill>
                            <a:srgbClr val="00B050"/>
                          </a:solidFill>
                          <a:effectLst/>
                          <a:latin typeface="Arial" pitchFamily="34" charset="0"/>
                          <a:cs typeface="Times New Roman" pitchFamily="18" charset="0"/>
                        </a:rPr>
                        <a:t>)</a:t>
                      </a:r>
                    </a:p>
                  </a:txBody>
                  <a:tcPr marL="9525" marR="9525" marT="9525" marB="9525" anchor="ctr" horzOverflow="overflow">
                    <a:lnL>
                      <a:noFill/>
                    </a:lnL>
                    <a:lnR>
                      <a:noFill/>
                    </a:lnR>
                    <a:lnT>
                      <a:noFill/>
                    </a:lnT>
                    <a:lnB>
                      <a:noFill/>
                    </a:lnB>
                    <a:lnTlToBr>
                      <a:noFill/>
                    </a:lnTlToBr>
                    <a:lnBlToTr>
                      <a:noFill/>
                    </a:lnBlToTr>
                    <a:noFill/>
                  </a:tcPr>
                </a:tc>
              </a:tr>
              <a:tr h="591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(3) </a:t>
                      </a:r>
                      <a:r>
                        <a:rPr kumimoji="0" lang="ru-RU" sz="1800" b="1" i="0" u="sng" strike="noStrike" cap="none" normalizeH="0" baseline="0" dirty="0" smtClean="0">
                          <a:ln>
                            <a:noFill/>
                          </a:ln>
                          <a:solidFill>
                            <a:srgbClr val="0070C0"/>
                          </a:solidFill>
                          <a:effectLst/>
                          <a:latin typeface="Arial" pitchFamily="34" charset="0"/>
                          <a:cs typeface="Times New Roman" pitchFamily="18" charset="0"/>
                        </a:rPr>
                        <a:t>197</a:t>
                      </a:r>
                      <a:r>
                        <a:rPr kumimoji="0" lang="en-US" sz="1800" b="1" i="0" u="sng" strike="noStrike" cap="none" normalizeH="0" baseline="0" dirty="0" smtClean="0">
                          <a:ln>
                            <a:noFill/>
                          </a:ln>
                          <a:solidFill>
                            <a:srgbClr val="0070C0"/>
                          </a:solidFill>
                          <a:effectLst/>
                          <a:latin typeface="Arial" pitchFamily="34" charset="0"/>
                          <a:cs typeface="Times New Roman" pitchFamily="18" charset="0"/>
                        </a:rPr>
                        <a:t>3</a:t>
                      </a:r>
                      <a:r>
                        <a:rPr kumimoji="0" lang="ru-RU" sz="1800" b="1" i="0" u="sng" strike="noStrike" cap="none" normalizeH="0" baseline="0" dirty="0" smtClean="0">
                          <a:ln>
                            <a:noFill/>
                          </a:ln>
                          <a:solidFill>
                            <a:srgbClr val="0070C0"/>
                          </a:solidFill>
                          <a:effectLst/>
                          <a:latin typeface="Arial" pitchFamily="34" charset="0"/>
                          <a:cs typeface="Times New Roman" pitchFamily="18" charset="0"/>
                        </a:rPr>
                        <a:t>-1986</a:t>
                      </a:r>
                      <a:r>
                        <a:rPr kumimoji="0" lang="en-US" sz="1800" b="1" i="0" u="sng" strike="noStrike" cap="none" normalizeH="0" baseline="0" dirty="0" smtClean="0">
                          <a:ln>
                            <a:noFill/>
                          </a:ln>
                          <a:solidFill>
                            <a:srgbClr val="0070C0"/>
                          </a:solidFill>
                          <a:effectLst/>
                          <a:latin typeface="Arial" pitchFamily="34" charset="0"/>
                          <a:cs typeface="Times New Roman" pitchFamily="18" charset="0"/>
                        </a:rPr>
                        <a:t>:</a:t>
                      </a:r>
                      <a:r>
                        <a:rPr kumimoji="0" lang="ru-RU" sz="1800" b="0" i="0" u="sng" strike="noStrike" cap="none" normalizeH="0" baseline="0" dirty="0" smtClean="0">
                          <a:ln>
                            <a:noFill/>
                          </a:ln>
                          <a:solidFill>
                            <a:srgbClr val="0070C0"/>
                          </a:solidFill>
                          <a:effectLst/>
                          <a:latin typeface="Arial" pitchFamily="34" charset="0"/>
                          <a:cs typeface="Times New Roman" pitchFamily="18" charset="0"/>
                        </a:rPr>
                        <a:t> </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OPEC</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forward (</a:t>
                      </a:r>
                      <a:r>
                        <a:rPr kumimoji="0" lang="en-US" sz="1800" b="0" i="1" u="sng" strike="noStrike" cap="none" normalizeH="0" baseline="0" dirty="0" smtClean="0">
                          <a:ln>
                            <a:noFill/>
                          </a:ln>
                          <a:solidFill>
                            <a:schemeClr val="tx1"/>
                          </a:solidFill>
                          <a:effectLst/>
                          <a:latin typeface="Arial" pitchFamily="34" charset="0"/>
                          <a:cs typeface="Times New Roman" pitchFamily="18" charset="0"/>
                        </a:rPr>
                        <a:t>spot</a:t>
                      </a:r>
                      <a:r>
                        <a:rPr kumimoji="0" lang="en-US" sz="1800" b="0" i="0" u="sng" strike="noStrike" cap="none" normalizeH="0" baseline="0" dirty="0" smtClean="0">
                          <a:ln>
                            <a:noFill/>
                          </a:ln>
                          <a:solidFill>
                            <a:schemeClr val="tx1"/>
                          </a:solidFill>
                          <a:effectLst/>
                          <a:latin typeface="Arial" pitchFamily="34" charset="0"/>
                          <a:cs typeface="Times New Roman" pitchFamily="18" charset="0"/>
                        </a:rPr>
                        <a:t>-plus): </a:t>
                      </a: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70C0"/>
                          </a:solidFill>
                          <a:effectLst/>
                          <a:latin typeface="Arial" pitchFamily="34" charset="0"/>
                          <a:cs typeface="Times New Roman" pitchFamily="18" charset="0"/>
                        </a:rPr>
                        <a:t>CIF</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
                      </a:r>
                      <a:br>
                        <a:rPr kumimoji="0" lang="en-US" sz="1800" b="0" i="0" u="none" strike="noStrike" cap="none" normalizeH="0" baseline="0" dirty="0" smtClean="0">
                          <a:ln>
                            <a:noFill/>
                          </a:ln>
                          <a:solidFill>
                            <a:srgbClr val="0070C0"/>
                          </a:solidFill>
                          <a:effectLst/>
                          <a:latin typeface="Arial" pitchFamily="34" charset="0"/>
                          <a:cs typeface="Times New Roman" pitchFamily="18" charset="0"/>
                        </a:rPr>
                      </a:b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 P</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0070C0"/>
                          </a:solidFill>
                          <a:effectLst/>
                          <a:latin typeface="Arial" pitchFamily="34" charset="0"/>
                          <a:cs typeface="Times New Roman" pitchFamily="18" charset="0"/>
                        </a:rPr>
                        <a:t>FOB </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a:t>
                      </a: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OPEC OSP</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Freight real</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0070C0"/>
                          </a:solidFill>
                          <a:effectLst/>
                          <a:latin typeface="Arial" pitchFamily="34" charset="0"/>
                          <a:cs typeface="Times New Roman" pitchFamily="18" charset="0"/>
                        </a:rPr>
                        <a:t>OPEC</a:t>
                      </a:r>
                      <a:r>
                        <a:rPr kumimoji="0" lang="ru-RU" sz="1800" b="0" i="0" u="none" strike="noStrike" cap="none" normalizeH="0" baseline="0" dirty="0" smtClean="0">
                          <a:ln>
                            <a:noFill/>
                          </a:ln>
                          <a:solidFill>
                            <a:srgbClr val="0070C0"/>
                          </a:solidFill>
                          <a:effectLst/>
                          <a:latin typeface="Arial" pitchFamily="34" charset="0"/>
                          <a:cs typeface="Times New Roman" pitchFamily="18" charset="0"/>
                        </a:rPr>
                        <a:t>)</a:t>
                      </a:r>
                    </a:p>
                  </a:txBody>
                  <a:tcPr marL="9525" marR="9525" marT="9525" marB="9525" anchor="ctr" horzOverflow="overflow">
                    <a:lnL>
                      <a:noFill/>
                    </a:lnL>
                    <a:lnR>
                      <a:noFill/>
                    </a:lnR>
                    <a:lnT>
                      <a:noFill/>
                    </a:lnT>
                    <a:lnB>
                      <a:noFill/>
                    </a:lnB>
                    <a:lnTlToBr>
                      <a:noFill/>
                    </a:lnTlToBr>
                    <a:lnBlToTr>
                      <a:noFill/>
                    </a:lnBlToTr>
                    <a:noFill/>
                  </a:tcPr>
                </a:tc>
              </a:tr>
              <a:tr h="876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(4) </a:t>
                      </a:r>
                      <a:r>
                        <a:rPr kumimoji="0" lang="ru-RU" sz="1800" b="1" i="0" u="sng" strike="noStrike" cap="none" normalizeH="0" baseline="0" dirty="0" smtClean="0">
                          <a:ln>
                            <a:noFill/>
                          </a:ln>
                          <a:solidFill>
                            <a:srgbClr val="FF0000"/>
                          </a:solidFill>
                          <a:effectLst/>
                          <a:latin typeface="Arial" pitchFamily="34" charset="0"/>
                          <a:cs typeface="Times New Roman" pitchFamily="18" charset="0"/>
                        </a:rPr>
                        <a:t>1986-</a:t>
                      </a:r>
                      <a:r>
                        <a:rPr kumimoji="0" lang="en-US" sz="1800" b="1" i="0" u="sng" strike="noStrike" cap="none" normalizeH="0" baseline="0" dirty="0" smtClean="0">
                          <a:ln>
                            <a:noFill/>
                          </a:ln>
                          <a:solidFill>
                            <a:srgbClr val="FF0000"/>
                          </a:solidFill>
                          <a:effectLst/>
                          <a:latin typeface="Arial" pitchFamily="34" charset="0"/>
                          <a:cs typeface="Times New Roman" pitchFamily="18" charset="0"/>
                        </a:rPr>
                        <a:t>mid-</a:t>
                      </a:r>
                      <a:r>
                        <a:rPr kumimoji="0" lang="ru-RU" sz="1800" b="1" i="0" u="sng" strike="noStrike" cap="none" normalizeH="0" baseline="0" dirty="0" smtClean="0">
                          <a:ln>
                            <a:noFill/>
                          </a:ln>
                          <a:solidFill>
                            <a:srgbClr val="FF0000"/>
                          </a:solidFill>
                          <a:effectLst/>
                          <a:latin typeface="Arial" pitchFamily="34" charset="0"/>
                          <a:cs typeface="Times New Roman" pitchFamily="18" charset="0"/>
                        </a:rPr>
                        <a:t>2000</a:t>
                      </a:r>
                      <a:r>
                        <a:rPr kumimoji="0" lang="en-US" sz="1800" b="1" i="0" u="sng" strike="noStrike" cap="none" normalizeH="0" baseline="0" dirty="0" smtClean="0">
                          <a:ln>
                            <a:noFill/>
                          </a:ln>
                          <a:solidFill>
                            <a:srgbClr val="FF0000"/>
                          </a:solidFill>
                          <a:effectLst/>
                          <a:latin typeface="Arial" pitchFamily="34" charset="0"/>
                          <a:cs typeface="Times New Roman" pitchFamily="18" charset="0"/>
                        </a:rPr>
                        <a:t>’s:</a:t>
                      </a:r>
                      <a:r>
                        <a:rPr kumimoji="0" lang="ru-RU" sz="1800" b="1" i="0" u="sng" strike="noStrike" cap="none" normalizeH="0" baseline="0" dirty="0" smtClean="0">
                          <a:ln>
                            <a:noFill/>
                          </a:ln>
                          <a:solidFill>
                            <a:srgbClr val="FF0000"/>
                          </a:solidFill>
                          <a:effectLst/>
                          <a:latin typeface="Arial" pitchFamily="34" charset="0"/>
                          <a:cs typeface="Times New Roman" pitchFamily="18" charset="0"/>
                        </a:rPr>
                        <a:t> </a:t>
                      </a:r>
                      <a:r>
                        <a:rPr kumimoji="0" lang="en-US" sz="1800" b="1" i="0" u="none" strike="noStrike" cap="none" normalizeH="0" baseline="0" dirty="0" smtClean="0">
                          <a:ln>
                            <a:noFill/>
                          </a:ln>
                          <a:solidFill>
                            <a:srgbClr val="FF0000"/>
                          </a:solidFill>
                          <a:effectLst/>
                          <a:latin typeface="Arial" pitchFamily="34" charset="0"/>
                          <a:cs typeface="Times New Roman" pitchFamily="18" charset="0"/>
                        </a:rPr>
                        <a:t/>
                      </a:r>
                      <a:br>
                        <a:rPr kumimoji="0" lang="en-US" sz="1800" b="1" i="0" u="none" strike="noStrike" cap="none" normalizeH="0" baseline="0" dirty="0" smtClean="0">
                          <a:ln>
                            <a:noFill/>
                          </a:ln>
                          <a:solidFill>
                            <a:srgbClr val="FF0000"/>
                          </a:solidFill>
                          <a:effectLst/>
                          <a:latin typeface="Arial" pitchFamily="34" charset="0"/>
                          <a:cs typeface="Times New Roman" pitchFamily="18" charset="0"/>
                        </a:rPr>
                      </a:b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oil exchange 1</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hedgers </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&gt; oil speculators</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back: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FF0000"/>
                          </a:solidFill>
                          <a:effectLst/>
                          <a:latin typeface="Arial" pitchFamily="34" charset="0"/>
                          <a:cs typeface="Times New Roman" pitchFamily="18" charset="0"/>
                        </a:rPr>
                        <a:t>FOB</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FF0000"/>
                          </a:solidFill>
                          <a:effectLst/>
                          <a:latin typeface="Arial" pitchFamily="34" charset="0"/>
                          <a:cs typeface="Times New Roman" pitchFamily="18" charset="0"/>
                        </a:rPr>
                        <a:t>CIF</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exchange</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Freight real</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P</a:t>
                      </a:r>
                      <a:r>
                        <a:rPr kumimoji="0" lang="ru-RU" sz="1800" b="0" i="1" u="none" strike="noStrike" cap="none" normalizeH="0" baseline="-25000" dirty="0" smtClean="0">
                          <a:ln>
                            <a:noFill/>
                          </a:ln>
                          <a:solidFill>
                            <a:schemeClr val="tx1"/>
                          </a:solidFill>
                          <a:effectLst/>
                          <a:latin typeface="Arial" pitchFamily="34" charset="0"/>
                          <a:cs typeface="Times New Roman" pitchFamily="18" charset="0"/>
                        </a:rPr>
                        <a:t>CIF</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Exchange quotations</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oil paper market</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a:t>
                      </a:r>
                    </a:p>
                  </a:txBody>
                  <a:tcPr marL="9525" marR="9525" marT="9525" marB="9525" anchor="ctr" horzOverflow="overflow">
                    <a:lnL>
                      <a:noFill/>
                    </a:lnL>
                    <a:lnR>
                      <a:noFill/>
                    </a:lnR>
                    <a:lnT>
                      <a:noFill/>
                    </a:lnT>
                    <a:lnB>
                      <a:noFill/>
                    </a:lnB>
                    <a:lnTlToBr>
                      <a:noFill/>
                    </a:lnTlToBr>
                    <a:lnBlToTr>
                      <a:noFill/>
                    </a:lnBlToTr>
                    <a:noFill/>
                  </a:tcPr>
                </a:tc>
              </a:tr>
              <a:tr h="11623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(5) </a:t>
                      </a:r>
                      <a:r>
                        <a:rPr kumimoji="0" lang="en-US" sz="1800" b="1" i="0" u="sng" strike="noStrike" cap="none" normalizeH="0" baseline="0" dirty="0" smtClean="0">
                          <a:ln>
                            <a:noFill/>
                          </a:ln>
                          <a:solidFill>
                            <a:srgbClr val="FF0000"/>
                          </a:solidFill>
                          <a:effectLst/>
                          <a:latin typeface="Arial" pitchFamily="34" charset="0"/>
                          <a:cs typeface="Times New Roman" pitchFamily="18" charset="0"/>
                        </a:rPr>
                        <a:t>Mid-</a:t>
                      </a:r>
                      <a:r>
                        <a:rPr kumimoji="0" lang="ru-RU" sz="1800" b="1" i="0" u="sng" strike="noStrike" cap="none" normalizeH="0" baseline="0" dirty="0" smtClean="0">
                          <a:ln>
                            <a:noFill/>
                          </a:ln>
                          <a:solidFill>
                            <a:srgbClr val="FF0000"/>
                          </a:solidFill>
                          <a:effectLst/>
                          <a:latin typeface="Arial" pitchFamily="34" charset="0"/>
                          <a:cs typeface="Times New Roman" pitchFamily="18" charset="0"/>
                        </a:rPr>
                        <a:t>2000</a:t>
                      </a:r>
                      <a:r>
                        <a:rPr kumimoji="0" lang="en-US" sz="1800" b="1" i="0" u="sng" strike="noStrike" cap="none" normalizeH="0" baseline="0" dirty="0" smtClean="0">
                          <a:ln>
                            <a:noFill/>
                          </a:ln>
                          <a:solidFill>
                            <a:srgbClr val="FF0000"/>
                          </a:solidFill>
                          <a:effectLst/>
                          <a:latin typeface="Arial" pitchFamily="34" charset="0"/>
                          <a:cs typeface="Times New Roman" pitchFamily="18" charset="0"/>
                        </a:rPr>
                        <a:t>’s &amp; beyond</a:t>
                      </a:r>
                      <a:r>
                        <a:rPr kumimoji="0" lang="en-US" sz="1800" b="0" i="0" u="sng" strike="noStrike" cap="none" normalizeH="0" baseline="0" dirty="0" smtClean="0">
                          <a:ln>
                            <a:noFill/>
                          </a:ln>
                          <a:solidFill>
                            <a:srgbClr val="FF0000"/>
                          </a:solidFill>
                          <a:effectLst/>
                          <a:latin typeface="Arial" pitchFamily="34" charset="0"/>
                          <a:cs typeface="Times New Roman" pitchFamily="18" charset="0"/>
                        </a:rPr>
                        <a:t>:</a:t>
                      </a:r>
                      <a:br>
                        <a:rPr kumimoji="0" lang="en-US" sz="1800" b="0" i="0" u="sng" strike="noStrike" cap="none" normalizeH="0" baseline="0" dirty="0" smtClean="0">
                          <a:ln>
                            <a:noFill/>
                          </a:ln>
                          <a:solidFill>
                            <a:srgbClr val="FF0000"/>
                          </a:solidFill>
                          <a:effectLst/>
                          <a:latin typeface="Arial" pitchFamily="34" charset="0"/>
                          <a:cs typeface="Times New Roman" pitchFamily="18" charset="0"/>
                        </a:rPr>
                      </a:b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oil exchange 2 (</a:t>
                      </a:r>
                      <a:r>
                        <a:rPr kumimoji="0" lang="en-US" sz="1800" b="1" i="1" u="none" strike="noStrike" cap="none" normalizeH="0" baseline="0" dirty="0" smtClean="0">
                          <a:ln>
                            <a:noFill/>
                          </a:ln>
                          <a:solidFill>
                            <a:schemeClr val="tx1"/>
                          </a:solidFill>
                          <a:effectLst/>
                          <a:latin typeface="Arial" pitchFamily="34" charset="0"/>
                          <a:cs typeface="Times New Roman" pitchFamily="18" charset="0"/>
                        </a:rPr>
                        <a:t>NON</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-oil speculators</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cap="none" normalizeH="0" baseline="0" dirty="0" smtClean="0">
                          <a:ln>
                            <a:noFill/>
                          </a:ln>
                          <a:solidFill>
                            <a:schemeClr val="tx1"/>
                          </a:solidFill>
                          <a:effectLst/>
                          <a:latin typeface="Arial" pitchFamily="34" charset="0"/>
                          <a:cs typeface="Times New Roman" pitchFamily="18" charset="0"/>
                        </a:rPr>
                        <a:t>Net back: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FF0000"/>
                          </a:solidFill>
                          <a:effectLst/>
                          <a:latin typeface="Arial" pitchFamily="34" charset="0"/>
                          <a:cs typeface="Times New Roman" pitchFamily="18" charset="0"/>
                        </a:rPr>
                        <a:t>FOB</a:t>
                      </a:r>
                      <a:r>
                        <a:rPr kumimoji="0" lang="ru-RU" sz="1800" b="0" i="0" u="none" strike="noStrike" cap="none" normalizeH="0" baseline="0" dirty="0" smtClean="0">
                          <a:ln>
                            <a:noFill/>
                          </a:ln>
                          <a:solidFill>
                            <a:schemeClr val="tx1"/>
                          </a:solidFill>
                          <a:effectLst/>
                          <a:latin typeface="Arial" pitchFamily="34" charset="0"/>
                          <a:cs typeface="Times New Roman" pitchFamily="18" charset="0"/>
                        </a:rPr>
                        <a:t> </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P</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ru-RU" sz="1800" b="0" i="0" u="none" strike="noStrike" cap="none" normalizeH="0" baseline="-25000" dirty="0" smtClean="0">
                          <a:ln>
                            <a:noFill/>
                          </a:ln>
                          <a:solidFill>
                            <a:srgbClr val="FF0000"/>
                          </a:solidFill>
                          <a:effectLst/>
                          <a:latin typeface="Arial" pitchFamily="34" charset="0"/>
                          <a:cs typeface="Times New Roman" pitchFamily="18" charset="0"/>
                        </a:rPr>
                        <a:t>CIF</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exchange</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 </a:t>
                      </a:r>
                      <a:r>
                        <a:rPr kumimoji="0" lang="en-US" sz="1800" b="0" i="0" u="none" strike="noStrike" cap="none" normalizeH="0" baseline="0" dirty="0" smtClean="0">
                          <a:ln>
                            <a:noFill/>
                          </a:ln>
                          <a:solidFill>
                            <a:srgbClr val="FF0000"/>
                          </a:solidFill>
                          <a:effectLst/>
                          <a:latin typeface="Arial" pitchFamily="34" charset="0"/>
                          <a:cs typeface="Times New Roman" pitchFamily="18" charset="0"/>
                        </a:rPr>
                        <a:t>Freight real</a:t>
                      </a: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r>
                      <a:br>
                        <a:rPr kumimoji="0" lang="ru-RU" sz="1800" b="0" i="0" u="none" strike="noStrike" cap="none" normalizeH="0" baseline="0" dirty="0" smtClean="0">
                          <a:ln>
                            <a:noFill/>
                          </a:ln>
                          <a:solidFill>
                            <a:srgbClr val="FF0000"/>
                          </a:solidFill>
                          <a:effectLst/>
                          <a:latin typeface="Arial" pitchFamily="34" charset="0"/>
                          <a:cs typeface="Times New Roman" pitchFamily="18" charset="0"/>
                        </a:rPr>
                      </a:b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P</a:t>
                      </a:r>
                      <a:r>
                        <a:rPr kumimoji="0" lang="ru-RU" sz="1800" b="0" i="1" u="none" strike="noStrike" cap="none" normalizeH="0" baseline="-25000" dirty="0" smtClean="0">
                          <a:ln>
                            <a:noFill/>
                          </a:ln>
                          <a:solidFill>
                            <a:schemeClr val="tx1"/>
                          </a:solidFill>
                          <a:effectLst/>
                          <a:latin typeface="Arial" pitchFamily="34" charset="0"/>
                          <a:cs typeface="Times New Roman" pitchFamily="18" charset="0"/>
                        </a:rPr>
                        <a:t>CIF</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 </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Exchange quotations</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 (</a:t>
                      </a:r>
                      <a:r>
                        <a:rPr kumimoji="0" lang="en-US" sz="1800" b="1" i="1" u="none" strike="noStrike" cap="none" normalizeH="0" baseline="0" dirty="0" smtClean="0">
                          <a:ln>
                            <a:noFill/>
                          </a:ln>
                          <a:solidFill>
                            <a:schemeClr val="tx1"/>
                          </a:solidFill>
                          <a:effectLst/>
                          <a:latin typeface="Arial" pitchFamily="34" charset="0"/>
                          <a:cs typeface="Times New Roman" pitchFamily="18" charset="0"/>
                        </a:rPr>
                        <a:t>NON</a:t>
                      </a:r>
                      <a:r>
                        <a:rPr kumimoji="0" lang="ru-RU" sz="1800" b="1" i="1" u="none" strike="noStrike" cap="none" normalizeH="0" baseline="0" dirty="0" smtClean="0">
                          <a:ln>
                            <a:noFill/>
                          </a:ln>
                          <a:solidFill>
                            <a:schemeClr val="tx1"/>
                          </a:solidFill>
                          <a:effectLst/>
                          <a:latin typeface="Arial" pitchFamily="34" charset="0"/>
                          <a:cs typeface="Times New Roman" pitchFamily="18" charset="0"/>
                        </a:rPr>
                        <a:t>-</a:t>
                      </a:r>
                      <a:r>
                        <a:rPr kumimoji="0" lang="en-US" sz="1800" b="0" i="1" u="none" strike="noStrike" cap="none" normalizeH="0" baseline="0" dirty="0" smtClean="0">
                          <a:ln>
                            <a:noFill/>
                          </a:ln>
                          <a:solidFill>
                            <a:schemeClr val="tx1"/>
                          </a:solidFill>
                          <a:effectLst/>
                          <a:latin typeface="Arial" pitchFamily="34" charset="0"/>
                          <a:cs typeface="Times New Roman" pitchFamily="18" charset="0"/>
                        </a:rPr>
                        <a:t>oil non-</a:t>
                      </a:r>
                      <a:br>
                        <a:rPr kumimoji="0" lang="en-US" sz="1800" b="0" i="1" u="none" strike="noStrike" cap="none" normalizeH="0" baseline="0" dirty="0" smtClean="0">
                          <a:ln>
                            <a:noFill/>
                          </a:ln>
                          <a:solidFill>
                            <a:schemeClr val="tx1"/>
                          </a:solidFill>
                          <a:effectLst/>
                          <a:latin typeface="Arial" pitchFamily="34" charset="0"/>
                          <a:cs typeface="Times New Roman" pitchFamily="18" charset="0"/>
                        </a:rPr>
                      </a:br>
                      <a:r>
                        <a:rPr kumimoji="0" lang="en-US" sz="1800" b="0" i="1" u="none" strike="noStrike" cap="none" normalizeH="0" baseline="0" dirty="0" smtClean="0">
                          <a:ln>
                            <a:noFill/>
                          </a:ln>
                          <a:solidFill>
                            <a:schemeClr val="tx1"/>
                          </a:solidFill>
                          <a:effectLst/>
                          <a:latin typeface="Arial" pitchFamily="34" charset="0"/>
                          <a:cs typeface="Times New Roman" pitchFamily="18" charset="0"/>
                        </a:rPr>
                        <a:t>     commodities paper markets</a:t>
                      </a:r>
                      <a:r>
                        <a:rPr kumimoji="0" lang="ru-RU" sz="1800" b="0" i="1" u="none" strike="noStrike" cap="none" normalizeH="0" baseline="0" dirty="0" smtClean="0">
                          <a:ln>
                            <a:noFill/>
                          </a:ln>
                          <a:solidFill>
                            <a:schemeClr val="tx1"/>
                          </a:solidFill>
                          <a:effectLst/>
                          <a:latin typeface="Arial" pitchFamily="34" charset="0"/>
                          <a:cs typeface="Times New Roman" pitchFamily="18" charset="0"/>
                        </a:rPr>
                        <a:t>)</a:t>
                      </a:r>
                      <a:br>
                        <a:rPr kumimoji="0" lang="ru-RU" sz="1800" b="0" i="1" u="none" strike="noStrike" cap="none" normalizeH="0" baseline="0" dirty="0" smtClean="0">
                          <a:ln>
                            <a:noFill/>
                          </a:ln>
                          <a:solidFill>
                            <a:schemeClr val="tx1"/>
                          </a:solidFill>
                          <a:effectLst/>
                          <a:latin typeface="Arial" pitchFamily="34" charset="0"/>
                          <a:cs typeface="Times New Roman" pitchFamily="18" charset="0"/>
                        </a:rPr>
                      </a:br>
                      <a:r>
                        <a:rPr kumimoji="0" lang="ru-RU" sz="1800" b="0" i="0" u="none" strike="noStrike" cap="none" normalizeH="0" baseline="0" dirty="0" smtClean="0">
                          <a:ln>
                            <a:noFill/>
                          </a:ln>
                          <a:solidFill>
                            <a:srgbClr val="FF0000"/>
                          </a:solidFill>
                          <a:effectLst/>
                          <a:latin typeface="Arial" pitchFamily="34" charset="0"/>
                          <a:cs typeface="Times New Roman" pitchFamily="18" charset="0"/>
                        </a:rPr>
                        <a:t> </a:t>
                      </a:r>
                    </a:p>
                  </a:txBody>
                  <a:tcPr marL="9525" marR="9525" marT="9525" marB="9525" anchor="ctr" horzOverflow="overflow">
                    <a:lnL>
                      <a:noFill/>
                    </a:lnL>
                    <a:lnR>
                      <a:noFill/>
                    </a:lnR>
                    <a:lnT>
                      <a:noFill/>
                    </a:lnT>
                    <a:lnB>
                      <a:noFill/>
                    </a:lnB>
                    <a:lnTlToBr>
                      <a:noFill/>
                    </a:lnTlToBr>
                    <a:lnBlToTr>
                      <a:noFill/>
                    </a:lnBlToTr>
                    <a:noFill/>
                  </a:tcPr>
                </a:tc>
              </a:tr>
            </a:tbl>
          </a:graphicData>
        </a:graphic>
      </p:graphicFrame>
      <p:cxnSp>
        <p:nvCxnSpPr>
          <p:cNvPr id="4" name="Прямая соединительная линия 3"/>
          <p:cNvCxnSpPr/>
          <p:nvPr/>
        </p:nvCxnSpPr>
        <p:spPr>
          <a:xfrm flipV="1">
            <a:off x="323528" y="4293096"/>
            <a:ext cx="8496944"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1414"/>
            <a:ext cx="7772400" cy="642942"/>
          </a:xfrm>
        </p:spPr>
        <p:txBody>
          <a:bodyPr/>
          <a:lstStyle/>
          <a:p>
            <a:r>
              <a:rPr lang="en-US" sz="2000" b="1" dirty="0" smtClean="0">
                <a:latin typeface="Verdana" pitchFamily="34" charset="0"/>
                <a:ea typeface="Verdana" pitchFamily="34" charset="0"/>
                <a:cs typeface="Verdana" pitchFamily="34" charset="0"/>
              </a:rPr>
              <a:t>Legend to Figure  </a:t>
            </a:r>
            <a:endParaRPr lang="ru-RU" sz="2000" b="1" dirty="0">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285720" y="714356"/>
            <a:ext cx="8572560" cy="5381644"/>
          </a:xfrm>
        </p:spPr>
        <p:txBody>
          <a:bodyPr/>
          <a:lstStyle/>
          <a:p>
            <a:pPr indent="457200">
              <a:buNone/>
            </a:pPr>
            <a:r>
              <a:rPr lang="en-US" sz="2000" dirty="0" smtClean="0">
                <a:cs typeface="Times New Roman" pitchFamily="18" charset="0"/>
              </a:rPr>
              <a:t>P</a:t>
            </a:r>
            <a:r>
              <a:rPr lang="ru-RU" sz="2000" dirty="0" smtClean="0">
                <a:cs typeface="Times New Roman" pitchFamily="18" charset="0"/>
              </a:rPr>
              <a:t> </a:t>
            </a:r>
            <a:r>
              <a:rPr lang="ru-RU" sz="2000" baseline="-30000" dirty="0" smtClean="0">
                <a:cs typeface="Times New Roman" pitchFamily="18" charset="0"/>
              </a:rPr>
              <a:t>CIF</a:t>
            </a:r>
            <a:r>
              <a:rPr lang="ru-RU" sz="2000" dirty="0" smtClean="0">
                <a:cs typeface="Times New Roman" pitchFamily="18" charset="0"/>
              </a:rPr>
              <a:t> </a:t>
            </a:r>
            <a:r>
              <a:rPr lang="en-US" sz="2000" dirty="0" smtClean="0">
                <a:cs typeface="Times New Roman" pitchFamily="18" charset="0"/>
              </a:rPr>
              <a:t>(net forward) </a:t>
            </a:r>
            <a:r>
              <a:rPr lang="ru-RU" sz="2000" dirty="0" smtClean="0">
                <a:cs typeface="Times New Roman" pitchFamily="18" charset="0"/>
              </a:rPr>
              <a:t>- </a:t>
            </a:r>
            <a:r>
              <a:rPr lang="en-US" sz="2000" dirty="0" smtClean="0">
                <a:cs typeface="Times New Roman" pitchFamily="18" charset="0"/>
              </a:rPr>
              <a:t>price</a:t>
            </a:r>
            <a:r>
              <a:rPr lang="ru-RU" sz="2000" dirty="0" smtClean="0">
                <a:cs typeface="Times New Roman" pitchFamily="18" charset="0"/>
              </a:rPr>
              <a:t> CIF (</a:t>
            </a:r>
            <a:r>
              <a:rPr lang="en-US" sz="2000" dirty="0" smtClean="0">
                <a:cs typeface="Times New Roman" pitchFamily="18" charset="0"/>
              </a:rPr>
              <a:t>at importer end) calculated as cost-plus</a:t>
            </a:r>
            <a:r>
              <a:rPr lang="ru-RU" sz="2000" dirty="0" smtClean="0">
                <a:cs typeface="Times New Roman" pitchFamily="18" charset="0"/>
              </a:rPr>
              <a:t>; </a:t>
            </a:r>
          </a:p>
          <a:p>
            <a:pPr indent="457200">
              <a:buNone/>
            </a:pPr>
            <a:r>
              <a:rPr lang="en-US" sz="2000" dirty="0" smtClean="0">
                <a:cs typeface="Times New Roman" pitchFamily="18" charset="0"/>
              </a:rPr>
              <a:t>P</a:t>
            </a:r>
            <a:r>
              <a:rPr lang="ru-RU" sz="2000" dirty="0" smtClean="0">
                <a:cs typeface="Times New Roman" pitchFamily="18" charset="0"/>
              </a:rPr>
              <a:t> </a:t>
            </a:r>
            <a:r>
              <a:rPr lang="ru-RU" sz="2000" baseline="-30000" dirty="0" smtClean="0">
                <a:cs typeface="Times New Roman" pitchFamily="18" charset="0"/>
              </a:rPr>
              <a:t>FOB</a:t>
            </a:r>
            <a:r>
              <a:rPr lang="ru-RU" sz="2000" dirty="0" smtClean="0">
                <a:cs typeface="Times New Roman" pitchFamily="18" charset="0"/>
              </a:rPr>
              <a:t> (</a:t>
            </a:r>
            <a:r>
              <a:rPr lang="en-US" sz="2000" dirty="0" err="1" smtClean="0">
                <a:cs typeface="Times New Roman" pitchFamily="18" charset="0"/>
              </a:rPr>
              <a:t>Mex.Gulf</a:t>
            </a:r>
            <a:r>
              <a:rPr lang="ru-RU" sz="2000" dirty="0" smtClean="0">
                <a:cs typeface="Times New Roman" pitchFamily="18" charset="0"/>
              </a:rPr>
              <a:t>) - </a:t>
            </a:r>
            <a:r>
              <a:rPr lang="en-US" sz="2000" dirty="0" smtClean="0">
                <a:cs typeface="Times New Roman" pitchFamily="18" charset="0"/>
              </a:rPr>
              <a:t>price</a:t>
            </a:r>
            <a:r>
              <a:rPr lang="ru-RU" sz="2000" dirty="0" smtClean="0">
                <a:cs typeface="Times New Roman" pitchFamily="18" charset="0"/>
              </a:rPr>
              <a:t> FOB (</a:t>
            </a:r>
            <a:r>
              <a:rPr lang="en-US" sz="2000" dirty="0" smtClean="0">
                <a:cs typeface="Times New Roman" pitchFamily="18" charset="0"/>
              </a:rPr>
              <a:t>at supplier end</a:t>
            </a:r>
            <a:r>
              <a:rPr lang="ru-RU" sz="2000" dirty="0" smtClean="0">
                <a:cs typeface="Times New Roman" pitchFamily="18" charset="0"/>
              </a:rPr>
              <a:t>) </a:t>
            </a:r>
            <a:r>
              <a:rPr lang="en-US" sz="2000" dirty="0" smtClean="0">
                <a:cs typeface="Times New Roman" pitchFamily="18" charset="0"/>
              </a:rPr>
              <a:t>in the Mexican Gulf area</a:t>
            </a:r>
            <a:r>
              <a:rPr lang="ru-RU" sz="2000" dirty="0" smtClean="0">
                <a:cs typeface="Times New Roman" pitchFamily="18" charset="0"/>
              </a:rPr>
              <a:t>; </a:t>
            </a:r>
          </a:p>
          <a:p>
            <a:pPr indent="457200">
              <a:buNone/>
            </a:pPr>
            <a:r>
              <a:rPr lang="en-US" sz="2000" dirty="0" smtClean="0">
                <a:cs typeface="Times New Roman" pitchFamily="18" charset="0"/>
              </a:rPr>
              <a:t>Freight fict.</a:t>
            </a:r>
            <a:r>
              <a:rPr lang="ru-RU" sz="2000" dirty="0" smtClean="0">
                <a:cs typeface="Times New Roman" pitchFamily="18" charset="0"/>
              </a:rPr>
              <a:t> (</a:t>
            </a:r>
            <a:r>
              <a:rPr lang="en-US" sz="2000" dirty="0" err="1" smtClean="0">
                <a:cs typeface="Times New Roman" pitchFamily="18" charset="0"/>
              </a:rPr>
              <a:t>Mex.Gulf</a:t>
            </a:r>
            <a:r>
              <a:rPr lang="ru-RU" sz="2000" dirty="0" smtClean="0">
                <a:cs typeface="Times New Roman" pitchFamily="18" charset="0"/>
              </a:rPr>
              <a:t>) – </a:t>
            </a:r>
            <a:r>
              <a:rPr lang="en-US" sz="2000" dirty="0" smtClean="0">
                <a:cs typeface="Times New Roman" pitchFamily="18" charset="0"/>
              </a:rPr>
              <a:t>freight rates for fictitious oil deliveries</a:t>
            </a:r>
            <a:r>
              <a:rPr lang="ru-RU" sz="2000" dirty="0" smtClean="0">
                <a:cs typeface="Times New Roman" pitchFamily="18" charset="0"/>
              </a:rPr>
              <a:t> </a:t>
            </a:r>
            <a:r>
              <a:rPr lang="en-US" sz="2000" dirty="0" smtClean="0">
                <a:cs typeface="Times New Roman" pitchFamily="18" charset="0"/>
              </a:rPr>
              <a:t>from Mexican Gulf area to importers</a:t>
            </a:r>
            <a:r>
              <a:rPr lang="ru-RU" sz="2000" dirty="0" smtClean="0">
                <a:cs typeface="Times New Roman" pitchFamily="18" charset="0"/>
              </a:rPr>
              <a:t>; </a:t>
            </a:r>
          </a:p>
          <a:p>
            <a:pPr indent="457200">
              <a:buNone/>
            </a:pPr>
            <a:r>
              <a:rPr lang="en-US" sz="2000" dirty="0" smtClean="0">
                <a:cs typeface="Times New Roman" pitchFamily="18" charset="0"/>
              </a:rPr>
              <a:t>Freight real </a:t>
            </a:r>
            <a:r>
              <a:rPr lang="ru-RU" sz="2000" dirty="0" smtClean="0">
                <a:cs typeface="Times New Roman" pitchFamily="18" charset="0"/>
              </a:rPr>
              <a:t>(</a:t>
            </a:r>
            <a:r>
              <a:rPr lang="en-US" sz="2000" dirty="0" err="1" smtClean="0">
                <a:cs typeface="Times New Roman" pitchFamily="18" charset="0"/>
              </a:rPr>
              <a:t>Mex.Gulf</a:t>
            </a:r>
            <a:r>
              <a:rPr lang="ru-RU" sz="2000" dirty="0" smtClean="0">
                <a:cs typeface="Times New Roman" pitchFamily="18" charset="0"/>
              </a:rPr>
              <a:t>), </a:t>
            </a:r>
            <a:r>
              <a:rPr lang="en-US" sz="2000" dirty="0" smtClean="0">
                <a:cs typeface="Times New Roman" pitchFamily="18" charset="0"/>
              </a:rPr>
              <a:t>Freight real </a:t>
            </a:r>
            <a:r>
              <a:rPr lang="ru-RU" sz="2000" dirty="0" smtClean="0">
                <a:cs typeface="Times New Roman" pitchFamily="18" charset="0"/>
              </a:rPr>
              <a:t>(</a:t>
            </a:r>
            <a:r>
              <a:rPr lang="en-US" sz="2000" dirty="0" err="1" smtClean="0">
                <a:cs typeface="Times New Roman" pitchFamily="18" charset="0"/>
              </a:rPr>
              <a:t>Pers.Gulf</a:t>
            </a:r>
            <a:r>
              <a:rPr lang="ru-RU" sz="2000" dirty="0" smtClean="0">
                <a:cs typeface="Times New Roman" pitchFamily="18" charset="0"/>
              </a:rPr>
              <a:t>) – </a:t>
            </a:r>
            <a:r>
              <a:rPr lang="en-US" sz="2000" dirty="0" smtClean="0">
                <a:cs typeface="Times New Roman" pitchFamily="18" charset="0"/>
              </a:rPr>
              <a:t>freight rates for real oil deliveries from Mexican and Persian Gulf areas</a:t>
            </a:r>
            <a:r>
              <a:rPr lang="ru-RU" sz="2000" dirty="0" smtClean="0">
                <a:cs typeface="Times New Roman" pitchFamily="18" charset="0"/>
              </a:rPr>
              <a:t>; </a:t>
            </a:r>
          </a:p>
          <a:p>
            <a:pPr indent="457200">
              <a:buNone/>
            </a:pPr>
            <a:r>
              <a:rPr lang="en-US" sz="2000" dirty="0" smtClean="0">
                <a:cs typeface="Times New Roman" pitchFamily="18" charset="0"/>
              </a:rPr>
              <a:t>P</a:t>
            </a:r>
            <a:r>
              <a:rPr lang="ru-RU" sz="2000" dirty="0" smtClean="0">
                <a:cs typeface="Times New Roman" pitchFamily="18" charset="0"/>
              </a:rPr>
              <a:t> </a:t>
            </a:r>
            <a:r>
              <a:rPr lang="ru-RU" sz="2000" baseline="-30000" dirty="0" smtClean="0">
                <a:cs typeface="Times New Roman" pitchFamily="18" charset="0"/>
              </a:rPr>
              <a:t>FOB</a:t>
            </a:r>
            <a:r>
              <a:rPr lang="ru-RU" sz="2000" dirty="0" smtClean="0">
                <a:cs typeface="Times New Roman" pitchFamily="18" charset="0"/>
              </a:rPr>
              <a:t> (</a:t>
            </a:r>
            <a:r>
              <a:rPr lang="en-US" sz="2000" dirty="0" smtClean="0">
                <a:cs typeface="Times New Roman" pitchFamily="18" charset="0"/>
              </a:rPr>
              <a:t>OPEC OSP</a:t>
            </a:r>
            <a:r>
              <a:rPr lang="ru-RU" sz="2000" dirty="0" smtClean="0">
                <a:cs typeface="Times New Roman" pitchFamily="18" charset="0"/>
              </a:rPr>
              <a:t>) – </a:t>
            </a:r>
            <a:r>
              <a:rPr lang="en-US" sz="2000" dirty="0" smtClean="0">
                <a:cs typeface="Times New Roman" pitchFamily="18" charset="0"/>
              </a:rPr>
              <a:t>OPEC official selling prices </a:t>
            </a:r>
            <a:r>
              <a:rPr lang="ru-RU" sz="2000" dirty="0" smtClean="0">
                <a:cs typeface="Times New Roman" pitchFamily="18" charset="0"/>
              </a:rPr>
              <a:t>FOB; </a:t>
            </a:r>
          </a:p>
          <a:p>
            <a:pPr indent="457200">
              <a:buNone/>
            </a:pPr>
            <a:r>
              <a:rPr lang="en-US" sz="2000" dirty="0" smtClean="0">
                <a:cs typeface="Times New Roman" pitchFamily="18" charset="0"/>
              </a:rPr>
              <a:t>Freight real</a:t>
            </a:r>
            <a:r>
              <a:rPr lang="ru-RU" sz="2000" dirty="0" smtClean="0">
                <a:cs typeface="Times New Roman" pitchFamily="18" charset="0"/>
              </a:rPr>
              <a:t> (</a:t>
            </a:r>
            <a:r>
              <a:rPr lang="en-US" sz="2000" dirty="0" smtClean="0">
                <a:cs typeface="Times New Roman" pitchFamily="18" charset="0"/>
              </a:rPr>
              <a:t>OPEC</a:t>
            </a:r>
            <a:r>
              <a:rPr lang="ru-RU" sz="2000" dirty="0" smtClean="0">
                <a:cs typeface="Times New Roman" pitchFamily="18" charset="0"/>
              </a:rPr>
              <a:t>) – </a:t>
            </a:r>
            <a:r>
              <a:rPr lang="en-US" sz="2000" dirty="0" smtClean="0">
                <a:cs typeface="Times New Roman" pitchFamily="18" charset="0"/>
              </a:rPr>
              <a:t>freight rates for real oil deliveries</a:t>
            </a:r>
            <a:r>
              <a:rPr lang="ru-RU" sz="2000" dirty="0" smtClean="0">
                <a:cs typeface="Times New Roman" pitchFamily="18" charset="0"/>
              </a:rPr>
              <a:t> </a:t>
            </a:r>
            <a:r>
              <a:rPr lang="en-US" sz="2000" dirty="0" smtClean="0">
                <a:cs typeface="Times New Roman" pitchFamily="18" charset="0"/>
              </a:rPr>
              <a:t>from OPEC member-states to importers</a:t>
            </a:r>
            <a:r>
              <a:rPr lang="ru-RU" sz="2000" dirty="0" smtClean="0">
                <a:cs typeface="Times New Roman" pitchFamily="18" charset="0"/>
              </a:rPr>
              <a:t>; </a:t>
            </a:r>
          </a:p>
          <a:p>
            <a:pPr indent="457200">
              <a:buNone/>
            </a:pPr>
            <a:r>
              <a:rPr lang="en-US" sz="2000" dirty="0" smtClean="0">
                <a:cs typeface="Times New Roman" pitchFamily="18" charset="0"/>
              </a:rPr>
              <a:t>P</a:t>
            </a:r>
            <a:r>
              <a:rPr lang="ru-RU" sz="2000" dirty="0" smtClean="0">
                <a:cs typeface="Times New Roman" pitchFamily="18" charset="0"/>
              </a:rPr>
              <a:t> </a:t>
            </a:r>
            <a:r>
              <a:rPr lang="ru-RU" sz="2000" baseline="-30000" dirty="0" smtClean="0">
                <a:cs typeface="Times New Roman" pitchFamily="18" charset="0"/>
              </a:rPr>
              <a:t>FOB</a:t>
            </a:r>
            <a:r>
              <a:rPr lang="ru-RU" sz="2000" dirty="0" smtClean="0">
                <a:cs typeface="Times New Roman" pitchFamily="18" charset="0"/>
              </a:rPr>
              <a:t> (</a:t>
            </a:r>
            <a:r>
              <a:rPr lang="en-US" sz="2000" dirty="0" smtClean="0">
                <a:cs typeface="Times New Roman" pitchFamily="18" charset="0"/>
              </a:rPr>
              <a:t>netback</a:t>
            </a:r>
            <a:r>
              <a:rPr lang="ru-RU" sz="2000" dirty="0" smtClean="0">
                <a:cs typeface="Times New Roman" pitchFamily="18" charset="0"/>
              </a:rPr>
              <a:t>) - </a:t>
            </a:r>
            <a:r>
              <a:rPr lang="en-US" sz="2000" dirty="0" smtClean="0">
                <a:cs typeface="Times New Roman" pitchFamily="18" charset="0"/>
              </a:rPr>
              <a:t>price</a:t>
            </a:r>
            <a:r>
              <a:rPr lang="ru-RU" sz="2000" dirty="0" smtClean="0">
                <a:cs typeface="Times New Roman" pitchFamily="18" charset="0"/>
              </a:rPr>
              <a:t> FOB, </a:t>
            </a:r>
            <a:r>
              <a:rPr lang="en-US" sz="2000" dirty="0" smtClean="0">
                <a:cs typeface="Times New Roman" pitchFamily="18" charset="0"/>
              </a:rPr>
              <a:t>calculated as netback price</a:t>
            </a:r>
            <a:r>
              <a:rPr lang="ru-RU" sz="2000" dirty="0" smtClean="0">
                <a:cs typeface="Times New Roman" pitchFamily="18" charset="0"/>
              </a:rPr>
              <a:t> (</a:t>
            </a:r>
            <a:r>
              <a:rPr lang="en-US" sz="2000" dirty="0" smtClean="0">
                <a:cs typeface="Times New Roman" pitchFamily="18" charset="0"/>
              </a:rPr>
              <a:t>price</a:t>
            </a:r>
            <a:r>
              <a:rPr lang="ru-RU" sz="2000" dirty="0" smtClean="0">
                <a:cs typeface="Times New Roman" pitchFamily="18" charset="0"/>
              </a:rPr>
              <a:t> CIF </a:t>
            </a:r>
            <a:r>
              <a:rPr lang="en-US" sz="2000" dirty="0" smtClean="0">
                <a:cs typeface="Times New Roman" pitchFamily="18" charset="0"/>
              </a:rPr>
              <a:t>less transportations costs</a:t>
            </a:r>
            <a:r>
              <a:rPr lang="ru-RU" sz="2000" dirty="0" smtClean="0">
                <a:cs typeface="Times New Roman" pitchFamily="18" charset="0"/>
              </a:rPr>
              <a:t>); </a:t>
            </a:r>
          </a:p>
          <a:p>
            <a:pPr indent="457200">
              <a:buNone/>
            </a:pPr>
            <a:r>
              <a:rPr lang="ru-RU" sz="2000" dirty="0" smtClean="0">
                <a:cs typeface="Times New Roman" pitchFamily="18" charset="0"/>
              </a:rPr>
              <a:t>Ц </a:t>
            </a:r>
            <a:r>
              <a:rPr lang="ru-RU" sz="2000" baseline="-30000" dirty="0" smtClean="0">
                <a:cs typeface="Times New Roman" pitchFamily="18" charset="0"/>
              </a:rPr>
              <a:t>CIF</a:t>
            </a:r>
            <a:r>
              <a:rPr lang="ru-RU" sz="2000" dirty="0" smtClean="0">
                <a:cs typeface="Times New Roman" pitchFamily="18" charset="0"/>
              </a:rPr>
              <a:t> (</a:t>
            </a:r>
            <a:r>
              <a:rPr lang="en-US" sz="2000" dirty="0" smtClean="0">
                <a:cs typeface="Times New Roman" pitchFamily="18" charset="0"/>
              </a:rPr>
              <a:t>exchange</a:t>
            </a:r>
            <a:r>
              <a:rPr lang="ru-RU" sz="2000" dirty="0" smtClean="0">
                <a:cs typeface="Times New Roman" pitchFamily="18" charset="0"/>
              </a:rPr>
              <a:t>) - </a:t>
            </a:r>
            <a:r>
              <a:rPr lang="en-US" sz="2000" dirty="0" smtClean="0">
                <a:cs typeface="Times New Roman" pitchFamily="18" charset="0"/>
              </a:rPr>
              <a:t>price</a:t>
            </a:r>
            <a:r>
              <a:rPr lang="ru-RU" sz="2000" dirty="0" smtClean="0">
                <a:cs typeface="Times New Roman" pitchFamily="18" charset="0"/>
              </a:rPr>
              <a:t> CIF</a:t>
            </a:r>
            <a:r>
              <a:rPr lang="en-US" sz="2000" dirty="0" smtClean="0">
                <a:cs typeface="Times New Roman" pitchFamily="18" charset="0"/>
              </a:rPr>
              <a:t> as exchange quotations </a:t>
            </a:r>
            <a:r>
              <a:rPr lang="ru-RU" sz="2000" dirty="0" smtClean="0">
                <a:cs typeface="Times New Roman" pitchFamily="18" charset="0"/>
              </a:rPr>
              <a:t>(</a:t>
            </a:r>
            <a:r>
              <a:rPr lang="en-US" sz="2000" dirty="0" smtClean="0">
                <a:cs typeface="Times New Roman" pitchFamily="18" charset="0"/>
              </a:rPr>
              <a:t>at consumer end</a:t>
            </a:r>
            <a:r>
              <a:rPr lang="ru-RU" sz="2000" dirty="0" smtClean="0">
                <a:cs typeface="Times New Roman" pitchFamily="18" charset="0"/>
              </a:rPr>
              <a:t>); </a:t>
            </a:r>
          </a:p>
          <a:p>
            <a:pPr indent="457200">
              <a:buNone/>
            </a:pPr>
            <a:r>
              <a:rPr lang="en-US" sz="2000" dirty="0" smtClean="0">
                <a:cs typeface="Times New Roman" pitchFamily="18" charset="0"/>
              </a:rPr>
              <a:t>Freight real</a:t>
            </a:r>
            <a:r>
              <a:rPr lang="ru-RU" sz="2000" dirty="0" smtClean="0">
                <a:cs typeface="Times New Roman" pitchFamily="18" charset="0"/>
              </a:rPr>
              <a:t> – </a:t>
            </a:r>
            <a:r>
              <a:rPr lang="en-US" sz="2000" dirty="0" smtClean="0">
                <a:cs typeface="Times New Roman" pitchFamily="18" charset="0"/>
              </a:rPr>
              <a:t>freight rates for real oil deliveries to importers from production areas</a:t>
            </a:r>
            <a:r>
              <a:rPr lang="ru-RU" sz="2000" dirty="0" smtClean="0">
                <a:cs typeface="Times New Roman" pitchFamily="18" charset="0"/>
              </a:rPr>
              <a:t>. </a:t>
            </a:r>
            <a:endParaRPr lang="ru-RU" sz="2000" dirty="0" smtClean="0"/>
          </a:p>
        </p:txBody>
      </p:sp>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749300"/>
            <a:ext cx="8423275" cy="466725"/>
          </a:xfrm>
        </p:spPr>
        <p:txBody>
          <a:bodyPr/>
          <a:lstStyle/>
          <a:p>
            <a:pPr>
              <a:defRPr/>
            </a:pPr>
            <a:r>
              <a:rPr lang="en-GB" b="1" dirty="0" smtClean="0">
                <a:latin typeface="Verdana" pitchFamily="34" charset="0"/>
                <a:ea typeface="Verdana" pitchFamily="34" charset="0"/>
                <a:cs typeface="Verdana" pitchFamily="34" charset="0"/>
              </a:rPr>
              <a:t>Chart of crude oil prices since 1861</a:t>
            </a:r>
            <a:endParaRPr lang="en-GB" b="1" dirty="0">
              <a:latin typeface="Verdana" pitchFamily="34" charset="0"/>
              <a:ea typeface="Verdana" pitchFamily="34" charset="0"/>
              <a:cs typeface="Verdana" pitchFamily="34" charset="0"/>
            </a:endParaRPr>
          </a:p>
        </p:txBody>
      </p:sp>
      <p:pic>
        <p:nvPicPr>
          <p:cNvPr id="105476" name="Content Placeholder 6" descr="OILH.bmp"/>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3700" y="1341438"/>
            <a:ext cx="8216900" cy="4787900"/>
          </a:xfrm>
        </p:spPr>
      </p:pic>
      <p:sp>
        <p:nvSpPr>
          <p:cNvPr id="3" name="Скругленная прямоугольная выноска 2"/>
          <p:cNvSpPr/>
          <p:nvPr/>
        </p:nvSpPr>
        <p:spPr>
          <a:xfrm>
            <a:off x="3201144" y="3212976"/>
            <a:ext cx="2667000" cy="612775"/>
          </a:xfrm>
          <a:prstGeom prst="wedgeRoundRectCallout">
            <a:avLst>
              <a:gd name="adj1" fmla="val -26392"/>
              <a:gd name="adj2" fmla="val 239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err="1">
                <a:solidFill>
                  <a:srgbClr val="000000"/>
                </a:solidFill>
              </a:rPr>
              <a:t>Achnaccarry</a:t>
            </a:r>
            <a:r>
              <a:rPr lang="en-US" b="1" dirty="0">
                <a:solidFill>
                  <a:srgbClr val="000000"/>
                </a:solidFill>
              </a:rPr>
              <a:t> Agreement 1928</a:t>
            </a:r>
            <a:endParaRPr lang="ru-RU" b="1" dirty="0">
              <a:solidFill>
                <a:srgbClr val="000000"/>
              </a:solidFill>
            </a:endParaRPr>
          </a:p>
        </p:txBody>
      </p:sp>
      <p:sp>
        <p:nvSpPr>
          <p:cNvPr id="5" name="Нижний колонтитул 3"/>
          <p:cNvSpPr>
            <a:spLocks noGrp="1"/>
          </p:cNvSpPr>
          <p:nvPr>
            <p:ph type="ftr" sz="quarter" idx="4294967295"/>
          </p:nvPr>
        </p:nvSpPr>
        <p:spPr>
          <a:xfrm>
            <a:off x="1835696" y="6428184"/>
            <a:ext cx="5832648" cy="457200"/>
          </a:xfrm>
          <a:prstGeom prst="rect">
            <a:avLst/>
          </a:prstGeom>
        </p:spPr>
        <p:txBody>
          <a:bodyPr/>
          <a:lstStyle/>
          <a:p>
            <a:pPr>
              <a:defRPr/>
            </a:pPr>
            <a:r>
              <a:rPr lang="en-GB" dirty="0" err="1" smtClean="0"/>
              <a:t>A.Konoplyanik</a:t>
            </a:r>
            <a:r>
              <a:rPr lang="en-GB" dirty="0" smtClean="0"/>
              <a:t>, FINEC, SPB, 13.12.2013</a:t>
            </a:r>
            <a:endParaRPr lang="en-US" dirty="0"/>
          </a:p>
        </p:txBody>
      </p:sp>
      <p:cxnSp>
        <p:nvCxnSpPr>
          <p:cNvPr id="6" name="Прямая со стрелкой 5"/>
          <p:cNvCxnSpPr/>
          <p:nvPr/>
        </p:nvCxnSpPr>
        <p:spPr>
          <a:xfrm flipH="1">
            <a:off x="611560" y="1638092"/>
            <a:ext cx="2741240" cy="9855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427984" y="1638092"/>
            <a:ext cx="2088232" cy="1286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080" y="1638092"/>
            <a:ext cx="2808312" cy="9855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71800" y="1268760"/>
            <a:ext cx="3070071" cy="369332"/>
          </a:xfrm>
          <a:prstGeom prst="rect">
            <a:avLst/>
          </a:prstGeom>
          <a:noFill/>
          <a:ln w="38100">
            <a:solidFill>
              <a:srgbClr val="C00000"/>
            </a:solidFill>
          </a:ln>
        </p:spPr>
        <p:txBody>
          <a:bodyPr wrap="none" rtlCol="0">
            <a:spAutoFit/>
          </a:bodyPr>
          <a:lstStyle/>
          <a:p>
            <a:r>
              <a:rPr lang="en-US" dirty="0" smtClean="0"/>
              <a:t>Crude oil historical price peaks</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32656"/>
            <a:ext cx="7772400" cy="1143000"/>
          </a:xfrm>
        </p:spPr>
        <p:txBody>
          <a:bodyPr/>
          <a:lstStyle/>
          <a:p>
            <a:r>
              <a:rPr lang="en-US" dirty="0" smtClean="0"/>
              <a:t>Table of contents</a:t>
            </a:r>
            <a:endParaRPr lang="ru-RU" dirty="0"/>
          </a:p>
        </p:txBody>
      </p:sp>
      <p:sp>
        <p:nvSpPr>
          <p:cNvPr id="3" name="Объект 2"/>
          <p:cNvSpPr>
            <a:spLocks noGrp="1"/>
          </p:cNvSpPr>
          <p:nvPr>
            <p:ph idx="1"/>
          </p:nvPr>
        </p:nvSpPr>
        <p:spPr>
          <a:xfrm>
            <a:off x="685800" y="1556792"/>
            <a:ext cx="8062664" cy="4464496"/>
          </a:xfrm>
        </p:spPr>
        <p:txBody>
          <a:bodyPr>
            <a:normAutofit fontScale="92500" lnSpcReduction="10000"/>
          </a:bodyPr>
          <a:lstStyle/>
          <a:p>
            <a:r>
              <a:rPr lang="en-US" dirty="0" smtClean="0">
                <a:latin typeface="+mj-lt"/>
              </a:rPr>
              <a:t>Energy markets: general trends &amp; evolution curves, contractual structures &amp; pricing mechanisms </a:t>
            </a:r>
            <a:r>
              <a:rPr lang="en-US" dirty="0"/>
              <a:t>(author’s economic interpretation of </a:t>
            </a:r>
            <a:r>
              <a:rPr lang="en-US" dirty="0" err="1"/>
              <a:t>Hubbert’s</a:t>
            </a:r>
            <a:r>
              <a:rPr lang="en-US" dirty="0"/>
              <a:t> curves</a:t>
            </a:r>
            <a:r>
              <a:rPr lang="en-US" dirty="0" smtClean="0"/>
              <a:t>)</a:t>
            </a:r>
            <a:endParaRPr lang="en-US" dirty="0" smtClean="0">
              <a:latin typeface="+mj-lt"/>
            </a:endParaRPr>
          </a:p>
          <a:p>
            <a:r>
              <a:rPr lang="en-US" dirty="0" smtClean="0">
                <a:latin typeface="+mj-lt"/>
              </a:rPr>
              <a:t>International oil: five stages of global oil market development since 1928</a:t>
            </a:r>
          </a:p>
          <a:p>
            <a:r>
              <a:rPr lang="en-US" b="1" dirty="0">
                <a:solidFill>
                  <a:srgbClr val="FF0000"/>
                </a:solidFill>
                <a:latin typeface="+mj-lt"/>
              </a:rPr>
              <a:t>2000-ies: new stage in oil</a:t>
            </a:r>
            <a:r>
              <a:rPr lang="ru-RU" b="1" dirty="0">
                <a:solidFill>
                  <a:srgbClr val="FF0000"/>
                </a:solidFill>
                <a:latin typeface="+mj-lt"/>
              </a:rPr>
              <a:t> </a:t>
            </a:r>
            <a:r>
              <a:rPr lang="en-US" b="1" dirty="0" smtClean="0">
                <a:solidFill>
                  <a:srgbClr val="FF0000"/>
                </a:solidFill>
                <a:latin typeface="+mj-lt"/>
              </a:rPr>
              <a:t>pricing</a:t>
            </a:r>
          </a:p>
          <a:p>
            <a:r>
              <a:rPr lang="en-US" dirty="0" smtClean="0">
                <a:latin typeface="+mj-lt"/>
              </a:rPr>
              <a:t>Role of some market players (Saudi Arabia, USA, Russia)</a:t>
            </a:r>
          </a:p>
          <a:p>
            <a:endParaRPr lang="en-US" dirty="0" smtClean="0"/>
          </a:p>
          <a:p>
            <a:endParaRPr lang="ru-RU" dirty="0"/>
          </a:p>
        </p:txBody>
      </p:sp>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2310391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9144000" cy="381000"/>
          </a:xfrm>
        </p:spPr>
        <p:txBody>
          <a:bodyPr>
            <a:normAutofit fontScale="90000"/>
          </a:bodyPr>
          <a:lstStyle/>
          <a:p>
            <a:r>
              <a:rPr lang="en-US" sz="2400" b="1" dirty="0" smtClean="0">
                <a:solidFill>
                  <a:srgbClr val="336699"/>
                </a:solidFill>
                <a:latin typeface="Verdana" pitchFamily="34" charset="0"/>
              </a:rPr>
              <a:t>2000-ies: new stage in oil</a:t>
            </a:r>
            <a:r>
              <a:rPr lang="ru-RU" sz="2400" b="1" dirty="0" smtClean="0">
                <a:solidFill>
                  <a:srgbClr val="336699"/>
                </a:solidFill>
                <a:latin typeface="Verdana" pitchFamily="34" charset="0"/>
              </a:rPr>
              <a:t> </a:t>
            </a:r>
            <a:r>
              <a:rPr lang="en-US" sz="2400" b="1" dirty="0" smtClean="0">
                <a:solidFill>
                  <a:srgbClr val="336699"/>
                </a:solidFill>
                <a:latin typeface="Verdana" pitchFamily="34" charset="0"/>
              </a:rPr>
              <a:t>pricing =&gt; key changes</a:t>
            </a:r>
            <a:endParaRPr lang="ru-RU" sz="2400" b="1" dirty="0">
              <a:solidFill>
                <a:srgbClr val="336699"/>
              </a:solidFill>
              <a:latin typeface="Verdana" pitchFamily="34" charset="0"/>
            </a:endParaRPr>
          </a:p>
        </p:txBody>
      </p:sp>
      <p:sp>
        <p:nvSpPr>
          <p:cNvPr id="3" name="Содержимое 2"/>
          <p:cNvSpPr>
            <a:spLocks noGrp="1"/>
          </p:cNvSpPr>
          <p:nvPr>
            <p:ph idx="1"/>
          </p:nvPr>
        </p:nvSpPr>
        <p:spPr>
          <a:xfrm>
            <a:off x="533400" y="457200"/>
            <a:ext cx="8382000" cy="6115072"/>
          </a:xfrm>
        </p:spPr>
        <p:txBody>
          <a:bodyPr>
            <a:normAutofit/>
          </a:bodyPr>
          <a:lstStyle/>
          <a:p>
            <a:r>
              <a:rPr lang="en-US" sz="1800" u="sng" dirty="0" smtClean="0"/>
              <a:t>Supply-side:</a:t>
            </a:r>
            <a:r>
              <a:rPr lang="en-US" sz="1800" dirty="0" smtClean="0"/>
              <a:t> Underinvestment of the 1990-ies </a:t>
            </a:r>
            <a:r>
              <a:rPr lang="ru-RU" sz="1800" dirty="0" smtClean="0"/>
              <a:t>=</a:t>
            </a:r>
            <a:r>
              <a:rPr lang="en-US" sz="1800" dirty="0" smtClean="0"/>
              <a:t>&gt;</a:t>
            </a:r>
            <a:r>
              <a:rPr lang="ru-RU" sz="1800" dirty="0" smtClean="0"/>
              <a:t> </a:t>
            </a:r>
            <a:r>
              <a:rPr lang="en-US" sz="1800" dirty="0" smtClean="0"/>
              <a:t>cost increase since early 2000-ies + decrease in spare production capacities</a:t>
            </a:r>
            <a:r>
              <a:rPr lang="ru-RU" sz="1800" dirty="0" smtClean="0"/>
              <a:t> </a:t>
            </a:r>
          </a:p>
          <a:p>
            <a:r>
              <a:rPr lang="en-US" sz="1800" u="sng" dirty="0" smtClean="0"/>
              <a:t>Demand-side: </a:t>
            </a:r>
            <a:r>
              <a:rPr lang="en-US" sz="1800" dirty="0" smtClean="0"/>
              <a:t>China, India, etc. – accelerated demand growth </a:t>
            </a:r>
            <a:r>
              <a:rPr lang="ru-RU" sz="1800" dirty="0" smtClean="0"/>
              <a:t>(</a:t>
            </a:r>
            <a:r>
              <a:rPr lang="en-US" sz="1800" dirty="0" smtClean="0"/>
              <a:t>since </a:t>
            </a:r>
            <a:r>
              <a:rPr lang="ru-RU" sz="1800" dirty="0" smtClean="0"/>
              <a:t>2003) + </a:t>
            </a:r>
            <a:r>
              <a:rPr lang="en-US" sz="1800" dirty="0" smtClean="0"/>
              <a:t>accumulation of strategic petroleum reserves in developed countries (USA), China </a:t>
            </a:r>
            <a:endParaRPr lang="ru-RU" sz="1800" dirty="0" smtClean="0"/>
          </a:p>
          <a:p>
            <a:r>
              <a:rPr lang="en-US" sz="1800" u="sng" dirty="0" smtClean="0"/>
              <a:t>Institutional-side: </a:t>
            </a:r>
            <a:r>
              <a:rPr lang="en-US" sz="1800" dirty="0" smtClean="0"/>
              <a:t>Abolition of Glass-</a:t>
            </a:r>
            <a:r>
              <a:rPr lang="en-US" sz="1800" dirty="0" err="1" smtClean="0"/>
              <a:t>Stegal</a:t>
            </a:r>
            <a:r>
              <a:rPr lang="en-US" sz="1800" dirty="0" smtClean="0"/>
              <a:t> Act (1999) + US</a:t>
            </a:r>
            <a:r>
              <a:rPr lang="ru-RU" sz="1800" dirty="0" smtClean="0"/>
              <a:t> </a:t>
            </a:r>
            <a:r>
              <a:rPr lang="en-US" sz="1800" dirty="0" smtClean="0"/>
              <a:t>Commodity Futures Modernization Act (CFMA) </a:t>
            </a:r>
            <a:r>
              <a:rPr lang="ru-RU" sz="1800" dirty="0" smtClean="0"/>
              <a:t>(</a:t>
            </a:r>
            <a:r>
              <a:rPr lang="en-US" sz="1800" dirty="0" smtClean="0"/>
              <a:t>Dec. 2000</a:t>
            </a:r>
            <a:r>
              <a:rPr lang="ru-RU" sz="1800" dirty="0" smtClean="0"/>
              <a:t>)</a:t>
            </a:r>
          </a:p>
          <a:p>
            <a:r>
              <a:rPr lang="en-US" sz="1800" u="sng" dirty="0" smtClean="0"/>
              <a:t>Operational-side: </a:t>
            </a:r>
            <a:r>
              <a:rPr lang="en-US" sz="1800" dirty="0" smtClean="0"/>
              <a:t>Evolution of commodities (exchange, futures) trade</a:t>
            </a:r>
            <a:r>
              <a:rPr lang="ru-RU" sz="1800" dirty="0" smtClean="0"/>
              <a:t>:</a:t>
            </a:r>
          </a:p>
          <a:p>
            <a:pPr lvl="1"/>
            <a:r>
              <a:rPr lang="en-US" sz="1600" dirty="0" smtClean="0"/>
              <a:t>Internet + IT technologies </a:t>
            </a:r>
            <a:r>
              <a:rPr lang="ru-RU" sz="1600" dirty="0" smtClean="0"/>
              <a:t>=</a:t>
            </a:r>
            <a:r>
              <a:rPr lang="en-US" sz="1600" dirty="0" smtClean="0"/>
              <a:t>&gt;</a:t>
            </a:r>
            <a:r>
              <a:rPr lang="ru-RU" sz="1600" dirty="0" smtClean="0"/>
              <a:t> </a:t>
            </a:r>
            <a:r>
              <a:rPr lang="en-US" sz="1600" dirty="0" smtClean="0"/>
              <a:t>electronic marketplaces/trading floors</a:t>
            </a:r>
            <a:r>
              <a:rPr lang="ru-RU" sz="1600" dirty="0" smtClean="0"/>
              <a:t> </a:t>
            </a:r>
            <a:r>
              <a:rPr lang="en-US" sz="1600" dirty="0" smtClean="0"/>
              <a:t>(IPE=&gt;ICE=&gt;</a:t>
            </a:r>
            <a:r>
              <a:rPr lang="ru-RU" sz="1600" dirty="0" smtClean="0"/>
              <a:t> </a:t>
            </a:r>
            <a:r>
              <a:rPr lang="en-US" sz="1600" dirty="0" smtClean="0"/>
              <a:t>end of voice floor trading</a:t>
            </a:r>
            <a:r>
              <a:rPr lang="ru-RU" sz="1600" dirty="0" smtClean="0"/>
              <a:t>) =</a:t>
            </a:r>
            <a:r>
              <a:rPr lang="en-US" sz="1600" dirty="0" smtClean="0"/>
              <a:t>&gt;</a:t>
            </a:r>
            <a:r>
              <a:rPr lang="ru-RU" sz="1600" dirty="0" smtClean="0"/>
              <a:t> </a:t>
            </a:r>
            <a:r>
              <a:rPr lang="en-US" sz="1600" dirty="0" err="1" smtClean="0"/>
              <a:t>robotization</a:t>
            </a:r>
            <a:r>
              <a:rPr lang="en-US" sz="1600" dirty="0" smtClean="0"/>
              <a:t> of electronic trading</a:t>
            </a:r>
            <a:r>
              <a:rPr lang="ru-RU" sz="1600" dirty="0" smtClean="0"/>
              <a:t> =</a:t>
            </a:r>
            <a:r>
              <a:rPr lang="en-US" sz="1600" dirty="0" smtClean="0"/>
              <a:t>&gt; increase in amount of traders</a:t>
            </a:r>
            <a:r>
              <a:rPr lang="ru-RU" sz="1600" dirty="0" smtClean="0"/>
              <a:t> + </a:t>
            </a:r>
            <a:r>
              <a:rPr lang="en-US" sz="1600" dirty="0" smtClean="0"/>
              <a:t>ease of market entry</a:t>
            </a:r>
            <a:endParaRPr lang="ru-RU" sz="1600" dirty="0" smtClean="0"/>
          </a:p>
          <a:p>
            <a:pPr lvl="1"/>
            <a:r>
              <a:rPr lang="en-US" sz="1600" dirty="0" smtClean="0"/>
              <a:t>Decrease of USD exchange rate</a:t>
            </a:r>
            <a:r>
              <a:rPr lang="ru-RU" sz="1600" dirty="0" smtClean="0"/>
              <a:t> (</a:t>
            </a:r>
            <a:r>
              <a:rPr lang="en-US" sz="1600" dirty="0" smtClean="0"/>
              <a:t>increase of oil import</a:t>
            </a:r>
            <a:r>
              <a:rPr lang="ru-RU" sz="1600" dirty="0" smtClean="0"/>
              <a:t> =</a:t>
            </a:r>
            <a:r>
              <a:rPr lang="en-US" sz="1600" dirty="0" smtClean="0"/>
              <a:t>&gt;</a:t>
            </a:r>
            <a:r>
              <a:rPr lang="ru-RU" sz="1600" dirty="0" smtClean="0"/>
              <a:t> </a:t>
            </a:r>
            <a:r>
              <a:rPr lang="en-US" sz="1600" dirty="0" smtClean="0"/>
              <a:t>increase in trade &amp; budget deficit</a:t>
            </a:r>
            <a:r>
              <a:rPr lang="ru-RU" sz="1600" dirty="0" smtClean="0"/>
              <a:t>) </a:t>
            </a:r>
            <a:r>
              <a:rPr lang="en-US" sz="1600" dirty="0" smtClean="0"/>
              <a:t>=&gt;</a:t>
            </a:r>
            <a:r>
              <a:rPr lang="ru-RU" sz="1600" dirty="0" smtClean="0"/>
              <a:t> </a:t>
            </a:r>
            <a:r>
              <a:rPr lang="en-US" sz="1600" dirty="0" smtClean="0"/>
              <a:t>appearance of index oil funds</a:t>
            </a:r>
            <a:r>
              <a:rPr lang="ru-RU" sz="1600" dirty="0" smtClean="0"/>
              <a:t> </a:t>
            </a:r>
            <a:r>
              <a:rPr lang="en-US" sz="1600" dirty="0" smtClean="0"/>
              <a:t>=&gt;</a:t>
            </a:r>
            <a:r>
              <a:rPr lang="ru-RU" sz="1600" dirty="0" smtClean="0"/>
              <a:t> </a:t>
            </a:r>
            <a:r>
              <a:rPr lang="en-US" sz="1600" dirty="0" smtClean="0"/>
              <a:t>expansion of possibilities for financial investments in oil-related instruments</a:t>
            </a:r>
            <a:r>
              <a:rPr lang="ru-RU" sz="1600" dirty="0" smtClean="0"/>
              <a:t> + </a:t>
            </a:r>
            <a:r>
              <a:rPr lang="en-US" sz="1600" dirty="0" smtClean="0"/>
              <a:t>hedging against fall of USD rate</a:t>
            </a:r>
            <a:endParaRPr lang="ru-RU" sz="1600" dirty="0" smtClean="0"/>
          </a:p>
          <a:p>
            <a:pPr lvl="1"/>
            <a:r>
              <a:rPr lang="en-US" sz="1600" dirty="0" smtClean="0"/>
              <a:t>Globalization of financial operations =&gt; ease of horizontal financial flows from/to financial (non-oil) sectors into/from paper oil market</a:t>
            </a:r>
            <a:r>
              <a:rPr lang="ru-RU" sz="1600" dirty="0" smtClean="0"/>
              <a:t>  </a:t>
            </a:r>
          </a:p>
          <a:p>
            <a:pPr lvl="1"/>
            <a:r>
              <a:rPr lang="en-US" sz="1600" dirty="0" smtClean="0"/>
              <a:t>Ease of financial investments into oil market (derivatives on derivatives) </a:t>
            </a:r>
            <a:r>
              <a:rPr lang="ru-RU" sz="1600" dirty="0" smtClean="0"/>
              <a:t>=</a:t>
            </a:r>
            <a:r>
              <a:rPr lang="en-US" sz="1600" dirty="0" smtClean="0"/>
              <a:t>&gt; “Belgian dentist” as key private (non-institutional) financial investor at the paper oil market</a:t>
            </a:r>
            <a:r>
              <a:rPr lang="ru-RU" sz="1600" dirty="0" smtClean="0"/>
              <a:t> </a:t>
            </a:r>
          </a:p>
          <a:p>
            <a:r>
              <a:rPr lang="en-US" sz="1800" dirty="0" smtClean="0"/>
              <a:t>Oil-linked derivatives of index funds become the new class of financial assets aimed at compensating, inter alia, from fall of USD exchange rate</a:t>
            </a:r>
            <a:r>
              <a:rPr lang="ru-RU" sz="1800" dirty="0" smtClean="0"/>
              <a:t> </a:t>
            </a:r>
          </a:p>
          <a:p>
            <a:r>
              <a:rPr lang="en-US" sz="1800" dirty="0" smtClean="0"/>
              <a:t>Switch of oil pricing from physical market  (supply/demand of physical oil) – to paper market (supply/demand of oil-related financial derivatives)</a:t>
            </a:r>
            <a:r>
              <a:rPr lang="ru-RU" sz="1800" dirty="0" smtClean="0"/>
              <a:t> </a:t>
            </a:r>
            <a:endParaRPr lang="ru-RU" sz="1800" dirty="0"/>
          </a:p>
        </p:txBody>
      </p:sp>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4"/>
            <a:ext cx="8686800" cy="1428760"/>
          </a:xfrm>
        </p:spPr>
        <p:txBody>
          <a:bodyPr/>
          <a:lstStyle/>
          <a:p>
            <a:r>
              <a:rPr lang="en-US" sz="3200" b="1" dirty="0" smtClean="0">
                <a:solidFill>
                  <a:srgbClr val="336699"/>
                </a:solidFill>
                <a:latin typeface="Verdana" pitchFamily="34" charset="0"/>
              </a:rPr>
              <a:t>Characteristics of spot, forward, futures, options deals</a:t>
            </a:r>
            <a:endParaRPr lang="ru-RU" sz="3200" b="1" dirty="0">
              <a:solidFill>
                <a:srgbClr val="336699"/>
              </a:solidFill>
              <a:latin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2305068"/>
            <a:ext cx="8686801" cy="3624262"/>
          </a:xfrm>
          <a:prstGeom prst="rect">
            <a:avLst/>
          </a:prstGeom>
          <a:noFill/>
          <a:ln w="9525">
            <a:noFill/>
            <a:miter lim="800000"/>
            <a:headEnd/>
            <a:tailEnd/>
          </a:ln>
        </p:spPr>
      </p:pic>
      <p:sp>
        <p:nvSpPr>
          <p:cNvPr id="6" name="TextBox 5"/>
          <p:cNvSpPr txBox="1"/>
          <p:nvPr/>
        </p:nvSpPr>
        <p:spPr>
          <a:xfrm>
            <a:off x="304800" y="5925941"/>
            <a:ext cx="8686800" cy="646331"/>
          </a:xfrm>
          <a:prstGeom prst="rect">
            <a:avLst/>
          </a:prstGeom>
          <a:noFill/>
        </p:spPr>
        <p:txBody>
          <a:bodyPr wrap="square" rtlCol="0">
            <a:spAutoFit/>
          </a:bodyPr>
          <a:lstStyle/>
          <a:p>
            <a:r>
              <a:rPr lang="en-US" dirty="0" smtClean="0">
                <a:solidFill>
                  <a:prstClr val="black"/>
                </a:solidFill>
              </a:rPr>
              <a:t>Source: Putting a PRICE on Energy: International Pricing Mechanisms for Oil &amp; Gas. – ECS, 2007, p. 81</a:t>
            </a:r>
            <a:endParaRPr lang="ru-RU" dirty="0">
              <a:solidFill>
                <a:prstClr val="black"/>
              </a:solidFill>
            </a:endParaRPr>
          </a:p>
        </p:txBody>
      </p:sp>
      <p:sp>
        <p:nvSpPr>
          <p:cNvPr id="7" name="Овал 6"/>
          <p:cNvSpPr/>
          <p:nvPr/>
        </p:nvSpPr>
        <p:spPr>
          <a:xfrm>
            <a:off x="5715008" y="4095768"/>
            <a:ext cx="2895600" cy="1905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9" name="Стрелка вниз 8"/>
          <p:cNvSpPr/>
          <p:nvPr/>
        </p:nvSpPr>
        <p:spPr>
          <a:xfrm>
            <a:off x="6873450" y="2143116"/>
            <a:ext cx="484632" cy="20002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TextBox 9"/>
          <p:cNvSpPr txBox="1"/>
          <p:nvPr/>
        </p:nvSpPr>
        <p:spPr>
          <a:xfrm>
            <a:off x="304799" y="1214422"/>
            <a:ext cx="8610601" cy="1200329"/>
          </a:xfrm>
          <a:prstGeom prst="rect">
            <a:avLst/>
          </a:prstGeom>
          <a:noFill/>
        </p:spPr>
        <p:txBody>
          <a:bodyPr wrap="square" rtlCol="0">
            <a:spAutoFit/>
          </a:bodyPr>
          <a:lstStyle/>
          <a:p>
            <a:r>
              <a:rPr lang="en-US" sz="2400" b="1" u="sng" dirty="0" smtClean="0">
                <a:solidFill>
                  <a:srgbClr val="FF0000"/>
                </a:solidFill>
                <a:latin typeface="Verdana" pitchFamily="34" charset="0"/>
                <a:ea typeface="Verdana" pitchFamily="34" charset="0"/>
                <a:cs typeface="Verdana" pitchFamily="34" charset="0"/>
              </a:rPr>
              <a:t>Why such changes became possible? There is NO obligation for physical supplies under paper oil contracts (financial derivatives)</a:t>
            </a:r>
            <a:r>
              <a:rPr lang="ru-RU" sz="2400" b="1" u="sng" dirty="0" smtClean="0">
                <a:solidFill>
                  <a:srgbClr val="FF0000"/>
                </a:solidFill>
                <a:latin typeface="Verdana" pitchFamily="34" charset="0"/>
                <a:ea typeface="Verdana" pitchFamily="34" charset="0"/>
                <a:cs typeface="Verdana" pitchFamily="34" charset="0"/>
              </a:rPr>
              <a:t> !!!</a:t>
            </a:r>
            <a:endParaRPr lang="ru-RU" sz="2400" b="1" u="sng" dirty="0">
              <a:solidFill>
                <a:srgbClr val="FF0000"/>
              </a:solidFill>
              <a:latin typeface="Verdana" pitchFamily="34" charset="0"/>
              <a:ea typeface="Verdana" pitchFamily="34" charset="0"/>
              <a:cs typeface="Verdana" pitchFamily="34" charset="0"/>
            </a:endParaRPr>
          </a:p>
        </p:txBody>
      </p:sp>
      <p:sp>
        <p:nvSpPr>
          <p:cNvPr id="8"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76200"/>
            <a:ext cx="8915400" cy="533400"/>
          </a:xfrm>
        </p:spPr>
        <p:txBody>
          <a:bodyPr/>
          <a:lstStyle/>
          <a:p>
            <a:r>
              <a:rPr lang="en-US" sz="2800" b="1" dirty="0" smtClean="0">
                <a:solidFill>
                  <a:srgbClr val="336699"/>
                </a:solidFill>
                <a:latin typeface="Verdana" pitchFamily="34" charset="0"/>
              </a:rPr>
              <a:t>Paper oil market: key players</a:t>
            </a:r>
            <a:endParaRPr lang="ru-RU" sz="2800" b="1" dirty="0">
              <a:solidFill>
                <a:srgbClr val="336699"/>
              </a:solidFill>
              <a:latin typeface="Verdana" pitchFamily="34" charset="0"/>
            </a:endParaRPr>
          </a:p>
        </p:txBody>
      </p:sp>
      <p:sp>
        <p:nvSpPr>
          <p:cNvPr id="41987" name="Rectangle 3"/>
          <p:cNvSpPr>
            <a:spLocks noGrp="1" noChangeArrowheads="1"/>
          </p:cNvSpPr>
          <p:nvPr>
            <p:ph type="body" idx="1"/>
          </p:nvPr>
        </p:nvSpPr>
        <p:spPr>
          <a:xfrm>
            <a:off x="609600" y="866796"/>
            <a:ext cx="8382000" cy="5562600"/>
          </a:xfrm>
        </p:spPr>
        <p:txBody>
          <a:bodyPr>
            <a:normAutofit lnSpcReduction="10000"/>
          </a:bodyPr>
          <a:lstStyle/>
          <a:p>
            <a:pPr marL="342900" lvl="1" indent="-342900">
              <a:buFontTx/>
              <a:buChar char="•"/>
            </a:pPr>
            <a:r>
              <a:rPr lang="en-US" sz="2200" b="1" dirty="0" smtClean="0"/>
              <a:t>Hedgers</a:t>
            </a:r>
            <a:r>
              <a:rPr lang="ru-RU" sz="2200" dirty="0" smtClean="0"/>
              <a:t> </a:t>
            </a:r>
            <a:r>
              <a:rPr lang="ru-RU" sz="2200" dirty="0" smtClean="0">
                <a:solidFill>
                  <a:srgbClr val="336699"/>
                </a:solidFill>
              </a:rPr>
              <a:t>(</a:t>
            </a:r>
            <a:r>
              <a:rPr lang="en-US" sz="2200" dirty="0" smtClean="0">
                <a:solidFill>
                  <a:srgbClr val="336699"/>
                </a:solidFill>
              </a:rPr>
              <a:t>since </a:t>
            </a:r>
            <a:r>
              <a:rPr lang="ru-RU" sz="2200" dirty="0" smtClean="0">
                <a:solidFill>
                  <a:srgbClr val="336699"/>
                </a:solidFill>
              </a:rPr>
              <a:t>1980</a:t>
            </a:r>
            <a:r>
              <a:rPr lang="en-US" sz="2200" dirty="0" smtClean="0">
                <a:solidFill>
                  <a:srgbClr val="336699"/>
                </a:solidFill>
              </a:rPr>
              <a:t>’s</a:t>
            </a:r>
            <a:r>
              <a:rPr lang="ru-RU" sz="2200" dirty="0" smtClean="0">
                <a:solidFill>
                  <a:srgbClr val="336699"/>
                </a:solidFill>
              </a:rPr>
              <a:t>):</a:t>
            </a:r>
            <a:endParaRPr lang="ru-RU" sz="2200" dirty="0" smtClean="0"/>
          </a:p>
          <a:p>
            <a:pPr lvl="1"/>
            <a:r>
              <a:rPr lang="en-US" sz="2200" dirty="0" smtClean="0"/>
              <a:t>Usually producers/consumers of physical goods</a:t>
            </a:r>
            <a:r>
              <a:rPr lang="ru-RU" sz="2200" dirty="0" smtClean="0"/>
              <a:t> </a:t>
            </a:r>
            <a:r>
              <a:rPr lang="en-US" sz="2200" dirty="0" smtClean="0"/>
              <a:t>using futures (financial) markets to mitigate price risks</a:t>
            </a:r>
            <a:r>
              <a:rPr lang="ru-RU" sz="2200" dirty="0" smtClean="0"/>
              <a:t> </a:t>
            </a:r>
          </a:p>
          <a:p>
            <a:pPr lvl="1"/>
            <a:r>
              <a:rPr lang="en-US" sz="2200" dirty="0" smtClean="0">
                <a:solidFill>
                  <a:srgbClr val="336699"/>
                </a:solidFill>
              </a:rPr>
              <a:t>NYMEX: 1978 – LFO</a:t>
            </a:r>
            <a:r>
              <a:rPr lang="ru-RU" sz="2200" dirty="0" smtClean="0">
                <a:solidFill>
                  <a:srgbClr val="336699"/>
                </a:solidFill>
              </a:rPr>
              <a:t>, 1983 – </a:t>
            </a:r>
            <a:r>
              <a:rPr lang="en-US" sz="2200" dirty="0" smtClean="0">
                <a:solidFill>
                  <a:srgbClr val="336699"/>
                </a:solidFill>
              </a:rPr>
              <a:t>WTI</a:t>
            </a:r>
          </a:p>
          <a:p>
            <a:pPr lvl="1"/>
            <a:r>
              <a:rPr lang="en-US" sz="2200" dirty="0" smtClean="0">
                <a:solidFill>
                  <a:srgbClr val="336699"/>
                </a:solidFill>
              </a:rPr>
              <a:t>IPE: 1988 – Brent =&gt; </a:t>
            </a:r>
            <a:r>
              <a:rPr lang="en-US" sz="2200" dirty="0" smtClean="0"/>
              <a:t>today crude of reference of </a:t>
            </a:r>
            <a:r>
              <a:rPr lang="en-US" sz="2200" dirty="0" err="1" smtClean="0"/>
              <a:t>appr</a:t>
            </a:r>
            <a:r>
              <a:rPr lang="en-US" sz="2200" dirty="0" smtClean="0"/>
              <a:t>. 2/3 of internationally traded oil</a:t>
            </a:r>
            <a:endParaRPr lang="ru-RU" sz="2200" dirty="0" smtClean="0"/>
          </a:p>
          <a:p>
            <a:r>
              <a:rPr lang="en-US" sz="2200" b="1" dirty="0" smtClean="0"/>
              <a:t>Oil speculators</a:t>
            </a:r>
            <a:r>
              <a:rPr lang="ru-RU" sz="2200" b="1" dirty="0" smtClean="0"/>
              <a:t> </a:t>
            </a:r>
            <a:r>
              <a:rPr lang="ru-RU" sz="2200" dirty="0" smtClean="0">
                <a:solidFill>
                  <a:srgbClr val="336699"/>
                </a:solidFill>
              </a:rPr>
              <a:t>(</a:t>
            </a:r>
            <a:r>
              <a:rPr lang="en-US" sz="2200" dirty="0" smtClean="0">
                <a:solidFill>
                  <a:srgbClr val="336699"/>
                </a:solidFill>
              </a:rPr>
              <a:t>since</a:t>
            </a:r>
            <a:r>
              <a:rPr lang="ru-RU" sz="2200" dirty="0" smtClean="0">
                <a:solidFill>
                  <a:srgbClr val="336699"/>
                </a:solidFill>
              </a:rPr>
              <a:t> 1990</a:t>
            </a:r>
            <a:r>
              <a:rPr lang="en-US" sz="2200" dirty="0" smtClean="0">
                <a:solidFill>
                  <a:srgbClr val="336699"/>
                </a:solidFill>
              </a:rPr>
              <a:t>’s</a:t>
            </a:r>
            <a:r>
              <a:rPr lang="ru-RU" sz="2200" dirty="0" smtClean="0">
                <a:solidFill>
                  <a:srgbClr val="336699"/>
                </a:solidFill>
              </a:rPr>
              <a:t>):</a:t>
            </a:r>
          </a:p>
          <a:p>
            <a:pPr lvl="1"/>
            <a:r>
              <a:rPr lang="en-US" sz="2200" dirty="0" smtClean="0"/>
              <a:t>Players aimed at earning their profit from price fluctuations without physical deliveries/purchases</a:t>
            </a:r>
            <a:r>
              <a:rPr lang="ru-RU" sz="2200" dirty="0" smtClean="0"/>
              <a:t> – </a:t>
            </a:r>
            <a:r>
              <a:rPr lang="en-US" sz="2200" dirty="0" smtClean="0"/>
              <a:t>working mostly within paper oil market (no major horizontal capital flows to other non-oil financial markets)</a:t>
            </a:r>
            <a:r>
              <a:rPr lang="ru-RU" sz="2200" dirty="0" smtClean="0"/>
              <a:t> </a:t>
            </a:r>
            <a:endParaRPr lang="ru-RU" sz="2200" dirty="0"/>
          </a:p>
          <a:p>
            <a:r>
              <a:rPr lang="en-US" sz="2200" b="1" i="1" dirty="0" smtClean="0"/>
              <a:t>Non</a:t>
            </a:r>
            <a:r>
              <a:rPr lang="ru-RU" sz="2200" b="1" i="1" dirty="0" smtClean="0"/>
              <a:t>-</a:t>
            </a:r>
            <a:r>
              <a:rPr lang="en-US" sz="2200" b="1" dirty="0" smtClean="0"/>
              <a:t>oil speculators</a:t>
            </a:r>
            <a:r>
              <a:rPr lang="ru-RU" sz="2200" b="1" dirty="0" smtClean="0"/>
              <a:t> </a:t>
            </a:r>
            <a:r>
              <a:rPr lang="ru-RU" sz="2200" dirty="0" smtClean="0">
                <a:solidFill>
                  <a:srgbClr val="336699"/>
                </a:solidFill>
              </a:rPr>
              <a:t>(</a:t>
            </a:r>
            <a:r>
              <a:rPr lang="en-US" sz="2200" dirty="0" smtClean="0">
                <a:solidFill>
                  <a:srgbClr val="336699"/>
                </a:solidFill>
              </a:rPr>
              <a:t>since mid-</a:t>
            </a:r>
            <a:r>
              <a:rPr lang="ru-RU" sz="2200" dirty="0" smtClean="0">
                <a:solidFill>
                  <a:srgbClr val="336699"/>
                </a:solidFill>
              </a:rPr>
              <a:t>2000</a:t>
            </a:r>
            <a:r>
              <a:rPr lang="en-US" sz="2200" dirty="0" smtClean="0">
                <a:solidFill>
                  <a:srgbClr val="336699"/>
                </a:solidFill>
              </a:rPr>
              <a:t>’s</a:t>
            </a:r>
            <a:r>
              <a:rPr lang="ru-RU" sz="2200" dirty="0" smtClean="0">
                <a:solidFill>
                  <a:srgbClr val="336699"/>
                </a:solidFill>
              </a:rPr>
              <a:t>):</a:t>
            </a:r>
          </a:p>
          <a:p>
            <a:pPr lvl="1"/>
            <a:r>
              <a:rPr lang="en-US" sz="2200" dirty="0" smtClean="0"/>
              <a:t>The same – players aimed at pure monetary results, but working within the whole spectrum of global financial markets =&gt; enter paper oil market from non-oil &amp; non-commodities paper markets </a:t>
            </a:r>
            <a:endParaRPr lang="ru-RU" sz="2200" dirty="0"/>
          </a:p>
        </p:txBody>
      </p:sp>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7772400" cy="685800"/>
          </a:xfrm>
        </p:spPr>
        <p:txBody>
          <a:bodyPr/>
          <a:lstStyle/>
          <a:p>
            <a:r>
              <a:rPr lang="en-US" sz="3600" b="1" dirty="0" smtClean="0"/>
              <a:t>Evolution of oil futures markets </a:t>
            </a:r>
            <a:endParaRPr lang="ru-RU" sz="3600" b="1" dirty="0"/>
          </a:p>
        </p:txBody>
      </p:sp>
      <p:sp>
        <p:nvSpPr>
          <p:cNvPr id="3" name="Содержимое 2"/>
          <p:cNvSpPr>
            <a:spLocks noGrp="1"/>
          </p:cNvSpPr>
          <p:nvPr>
            <p:ph idx="1"/>
          </p:nvPr>
        </p:nvSpPr>
        <p:spPr>
          <a:xfrm>
            <a:off x="395536" y="1051520"/>
            <a:ext cx="8568952" cy="5257800"/>
          </a:xfrm>
        </p:spPr>
        <p:txBody>
          <a:bodyPr/>
          <a:lstStyle/>
          <a:p>
            <a:r>
              <a:rPr lang="en-US" sz="2800" dirty="0" smtClean="0"/>
              <a:t>For 2 decades (mid-80-ies/mid-00-ies) oil futures markets were playground for </a:t>
            </a:r>
            <a:r>
              <a:rPr lang="en-US" sz="2800" b="1" dirty="0" smtClean="0"/>
              <a:t>physical market players</a:t>
            </a:r>
            <a:r>
              <a:rPr lang="en-US" sz="2800" dirty="0" smtClean="0"/>
              <a:t>:</a:t>
            </a:r>
          </a:p>
          <a:p>
            <a:pPr lvl="1"/>
            <a:r>
              <a:rPr lang="en-US" dirty="0" smtClean="0"/>
              <a:t>Energy companies, major users of petroleum products (airline &amp; maritime transport, utilities)</a:t>
            </a:r>
          </a:p>
          <a:p>
            <a:pPr lvl="1"/>
            <a:r>
              <a:rPr lang="en-US" dirty="0" smtClean="0"/>
              <a:t>They wanted to hedge price risk in their own business (physical deliveries/purchases)</a:t>
            </a:r>
          </a:p>
          <a:p>
            <a:r>
              <a:rPr lang="en-US" sz="2800" dirty="0" smtClean="0"/>
              <a:t>Since mid-00-ies these markets started to attract growing number of </a:t>
            </a:r>
            <a:r>
              <a:rPr lang="en-US" sz="2800" b="1" dirty="0" smtClean="0"/>
              <a:t>financial market traders</a:t>
            </a:r>
            <a:r>
              <a:rPr lang="en-US" sz="2800" dirty="0" smtClean="0"/>
              <a:t>:</a:t>
            </a:r>
          </a:p>
          <a:p>
            <a:pPr lvl="1"/>
            <a:r>
              <a:rPr lang="en-US" dirty="0" smtClean="0"/>
              <a:t>Banks, investment/hedge/pension funds, </a:t>
            </a:r>
          </a:p>
          <a:p>
            <a:pPr lvl="1"/>
            <a:r>
              <a:rPr lang="en-US" dirty="0" smtClean="0"/>
              <a:t>They are completely foreign  to physical oil market</a:t>
            </a:r>
            <a:endParaRPr lang="ru-RU" dirty="0" smtClean="0"/>
          </a:p>
        </p:txBody>
      </p:sp>
      <p:sp>
        <p:nvSpPr>
          <p:cNvPr id="4" name="Нижний колонтитул 3"/>
          <p:cNvSpPr>
            <a:spLocks noGrp="1"/>
          </p:cNvSpPr>
          <p:nvPr>
            <p:ph type="ftr" sz="quarter" idx="11"/>
          </p:nvPr>
        </p:nvSpPr>
        <p:spPr>
          <a:xfrm>
            <a:off x="304800" y="6248400"/>
            <a:ext cx="8382000" cy="457200"/>
          </a:xfrm>
        </p:spPr>
        <p:txBody>
          <a:bodyPr/>
          <a:lstStyle/>
          <a:p>
            <a:r>
              <a:rPr lang="en-US" smtClean="0"/>
              <a:t>A.Konoplyanik, FINEC, SPB, 13.12.2013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152400"/>
            <a:ext cx="8915400" cy="685800"/>
          </a:xfrm>
        </p:spPr>
        <p:txBody>
          <a:bodyPr>
            <a:normAutofit fontScale="90000"/>
          </a:bodyPr>
          <a:lstStyle/>
          <a:p>
            <a:pPr eaLnBrk="1" hangingPunct="1"/>
            <a:r>
              <a:rPr lang="en-US" altLang="ja-JP" sz="2400" b="1" dirty="0" smtClean="0">
                <a:solidFill>
                  <a:srgbClr val="336699"/>
                </a:solidFill>
                <a:latin typeface="Verdana" pitchFamily="34" charset="0"/>
                <a:ea typeface="ＭＳ Ｐゴシック" pitchFamily="50" charset="-128"/>
              </a:rPr>
              <a:t>Correlation of scales of oil, commodities and </a:t>
            </a:r>
            <a:br>
              <a:rPr lang="en-US" altLang="ja-JP" sz="2400" b="1" dirty="0" smtClean="0">
                <a:solidFill>
                  <a:srgbClr val="336699"/>
                </a:solidFill>
                <a:latin typeface="Verdana" pitchFamily="34" charset="0"/>
                <a:ea typeface="ＭＳ Ｐゴシック" pitchFamily="50" charset="-128"/>
              </a:rPr>
            </a:br>
            <a:r>
              <a:rPr lang="en-US" altLang="ja-JP" sz="2400" b="1" dirty="0" smtClean="0">
                <a:solidFill>
                  <a:srgbClr val="336699"/>
                </a:solidFill>
                <a:latin typeface="Verdana" pitchFamily="34" charset="0"/>
                <a:ea typeface="ＭＳ Ｐゴシック" pitchFamily="50" charset="-128"/>
              </a:rPr>
              <a:t>financial &amp; monetary markets</a:t>
            </a:r>
            <a:r>
              <a:rPr lang="ru-RU" altLang="ja-JP" sz="2400" dirty="0" smtClean="0">
                <a:solidFill>
                  <a:srgbClr val="336699"/>
                </a:solidFill>
                <a:latin typeface="Verdana" pitchFamily="34" charset="0"/>
              </a:rPr>
              <a:t> </a:t>
            </a:r>
            <a:r>
              <a:rPr lang="ru-RU" sz="2400" b="1" dirty="0" smtClean="0">
                <a:solidFill>
                  <a:srgbClr val="336699"/>
                </a:solidFill>
                <a:latin typeface="Verdana" pitchFamily="34" charset="0"/>
              </a:rPr>
              <a:t>(</a:t>
            </a:r>
            <a:r>
              <a:rPr lang="en-US" sz="2400" b="1" dirty="0" smtClean="0">
                <a:solidFill>
                  <a:srgbClr val="336699"/>
                </a:solidFill>
                <a:latin typeface="Verdana" pitchFamily="34" charset="0"/>
              </a:rPr>
              <a:t>order of figures</a:t>
            </a:r>
            <a:r>
              <a:rPr lang="ru-RU" sz="2400" b="1" dirty="0" smtClean="0">
                <a:solidFill>
                  <a:srgbClr val="336699"/>
                </a:solidFill>
                <a:latin typeface="Verdana" pitchFamily="34" charset="0"/>
              </a:rPr>
              <a:t>)</a:t>
            </a:r>
          </a:p>
        </p:txBody>
      </p:sp>
      <p:sp>
        <p:nvSpPr>
          <p:cNvPr id="80899" name="Oval 3"/>
          <p:cNvSpPr>
            <a:spLocks noChangeArrowheads="1"/>
          </p:cNvSpPr>
          <p:nvPr/>
        </p:nvSpPr>
        <p:spPr bwMode="auto">
          <a:xfrm>
            <a:off x="609600" y="5257800"/>
            <a:ext cx="2057400" cy="990600"/>
          </a:xfrm>
          <a:prstGeom prst="ellipse">
            <a:avLst/>
          </a:prstGeom>
          <a:solidFill>
            <a:srgbClr val="00B050"/>
          </a:solidFill>
          <a:ln w="9525">
            <a:solidFill>
              <a:schemeClr val="tx1"/>
            </a:solidFill>
            <a:round/>
            <a:headEnd/>
            <a:tailEnd/>
          </a:ln>
        </p:spPr>
        <p:txBody>
          <a:bodyPr wrap="none" anchor="ctr"/>
          <a:lstStyle/>
          <a:p>
            <a:pPr algn="ctr"/>
            <a:r>
              <a:rPr lang="en-US" sz="2000" dirty="0" smtClean="0">
                <a:solidFill>
                  <a:srgbClr val="000000"/>
                </a:solidFill>
              </a:rPr>
              <a:t>“Physical” oil </a:t>
            </a:r>
            <a:br>
              <a:rPr lang="en-US" sz="2000" dirty="0" smtClean="0">
                <a:solidFill>
                  <a:srgbClr val="000000"/>
                </a:solidFill>
              </a:rPr>
            </a:br>
            <a:r>
              <a:rPr lang="en-US" sz="2000" dirty="0" smtClean="0">
                <a:solidFill>
                  <a:srgbClr val="000000"/>
                </a:solidFill>
              </a:rPr>
              <a:t>market</a:t>
            </a:r>
            <a:r>
              <a:rPr lang="ru-RU" sz="2000" dirty="0" smtClean="0">
                <a:solidFill>
                  <a:srgbClr val="000000"/>
                </a:solidFill>
              </a:rPr>
              <a:t> = 1</a:t>
            </a:r>
          </a:p>
        </p:txBody>
      </p:sp>
      <p:sp>
        <p:nvSpPr>
          <p:cNvPr id="80900" name="Oval 4"/>
          <p:cNvSpPr>
            <a:spLocks noChangeArrowheads="1"/>
          </p:cNvSpPr>
          <p:nvPr/>
        </p:nvSpPr>
        <p:spPr bwMode="auto">
          <a:xfrm>
            <a:off x="1447800" y="4267200"/>
            <a:ext cx="2743200" cy="1219200"/>
          </a:xfrm>
          <a:prstGeom prst="ellipse">
            <a:avLst/>
          </a:prstGeom>
          <a:solidFill>
            <a:srgbClr val="00B050"/>
          </a:solidFill>
          <a:ln w="9525">
            <a:solidFill>
              <a:schemeClr val="tx1"/>
            </a:solidFill>
            <a:round/>
            <a:headEnd/>
            <a:tailEnd/>
          </a:ln>
        </p:spPr>
        <p:txBody>
          <a:bodyPr wrap="none" anchor="ctr"/>
          <a:lstStyle/>
          <a:p>
            <a:pPr algn="ctr"/>
            <a:r>
              <a:rPr lang="en-US" sz="2000" dirty="0" smtClean="0">
                <a:solidFill>
                  <a:srgbClr val="000000"/>
                </a:solidFill>
              </a:rPr>
              <a:t>“Paper” oil market</a:t>
            </a:r>
            <a:r>
              <a:rPr lang="ru-RU" sz="2000" dirty="0" smtClean="0">
                <a:solidFill>
                  <a:srgbClr val="000000"/>
                </a:solidFill>
              </a:rPr>
              <a:t> = 3+</a:t>
            </a:r>
          </a:p>
        </p:txBody>
      </p:sp>
      <p:sp>
        <p:nvSpPr>
          <p:cNvPr id="80901" name="Oval 5"/>
          <p:cNvSpPr>
            <a:spLocks noChangeArrowheads="1"/>
          </p:cNvSpPr>
          <p:nvPr/>
        </p:nvSpPr>
        <p:spPr bwMode="auto">
          <a:xfrm>
            <a:off x="2743200" y="3124200"/>
            <a:ext cx="3886200" cy="1524000"/>
          </a:xfrm>
          <a:prstGeom prst="ellipse">
            <a:avLst/>
          </a:prstGeom>
          <a:solidFill>
            <a:srgbClr val="00B050"/>
          </a:solidFill>
          <a:ln w="9525">
            <a:solidFill>
              <a:schemeClr val="tx1"/>
            </a:solidFill>
            <a:round/>
            <a:headEnd/>
            <a:tailEnd/>
          </a:ln>
        </p:spPr>
        <p:txBody>
          <a:bodyPr wrap="none" anchor="ctr"/>
          <a:lstStyle/>
          <a:p>
            <a:pPr algn="ctr"/>
            <a:r>
              <a:rPr lang="en-US" sz="2000" dirty="0" smtClean="0">
                <a:solidFill>
                  <a:srgbClr val="000000"/>
                </a:solidFill>
              </a:rPr>
              <a:t>Commodities market</a:t>
            </a:r>
            <a:r>
              <a:rPr lang="ru-RU" sz="2000" dirty="0" smtClean="0">
                <a:solidFill>
                  <a:srgbClr val="000000"/>
                </a:solidFill>
              </a:rPr>
              <a:t> = 10+</a:t>
            </a:r>
          </a:p>
        </p:txBody>
      </p:sp>
      <p:sp>
        <p:nvSpPr>
          <p:cNvPr id="80902" name="Oval 6"/>
          <p:cNvSpPr>
            <a:spLocks noChangeArrowheads="1"/>
          </p:cNvSpPr>
          <p:nvPr/>
        </p:nvSpPr>
        <p:spPr bwMode="auto">
          <a:xfrm>
            <a:off x="3581400" y="914400"/>
            <a:ext cx="5334000" cy="2514600"/>
          </a:xfrm>
          <a:prstGeom prst="ellipse">
            <a:avLst/>
          </a:prstGeom>
          <a:solidFill>
            <a:srgbClr val="00B050"/>
          </a:solidFill>
          <a:ln w="9525">
            <a:solidFill>
              <a:schemeClr val="tx1"/>
            </a:solidFill>
            <a:round/>
            <a:headEnd/>
            <a:tailEnd/>
          </a:ln>
        </p:spPr>
        <p:txBody>
          <a:bodyPr wrap="none" anchor="ctr"/>
          <a:lstStyle/>
          <a:p>
            <a:pPr algn="ctr"/>
            <a:r>
              <a:rPr lang="en-US" sz="2000" dirty="0" smtClean="0">
                <a:solidFill>
                  <a:srgbClr val="000000"/>
                </a:solidFill>
              </a:rPr>
              <a:t>Financial &amp; monetary markets</a:t>
            </a:r>
            <a:r>
              <a:rPr lang="ru-RU" sz="2000" dirty="0" smtClean="0">
                <a:solidFill>
                  <a:srgbClr val="000000"/>
                </a:solidFill>
              </a:rPr>
              <a:t> = 100+</a:t>
            </a:r>
          </a:p>
        </p:txBody>
      </p:sp>
      <p:sp>
        <p:nvSpPr>
          <p:cNvPr id="8" name="Скругленная прямоугольная выноска 7"/>
          <p:cNvSpPr/>
          <p:nvPr/>
        </p:nvSpPr>
        <p:spPr>
          <a:xfrm>
            <a:off x="228600" y="990600"/>
            <a:ext cx="3048000" cy="2057400"/>
          </a:xfrm>
          <a:prstGeom prst="wedgeRoundRectCallout">
            <a:avLst>
              <a:gd name="adj1" fmla="val 48127"/>
              <a:gd name="adj2" fmla="val 6948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Prior to</a:t>
            </a:r>
            <a:r>
              <a:rPr lang="ru-RU" sz="2400" b="1" dirty="0" smtClean="0">
                <a:solidFill>
                  <a:prstClr val="white"/>
                </a:solidFill>
              </a:rPr>
              <a:t> 2008 = 1%,</a:t>
            </a:r>
            <a:br>
              <a:rPr lang="ru-RU" sz="2400" b="1" dirty="0" smtClean="0">
                <a:solidFill>
                  <a:prstClr val="white"/>
                </a:solidFill>
              </a:rPr>
            </a:br>
            <a:r>
              <a:rPr lang="ru-RU" sz="2400" b="1" dirty="0" smtClean="0">
                <a:solidFill>
                  <a:prstClr val="white"/>
                </a:solidFill>
              </a:rPr>
              <a:t>2008 = 2%</a:t>
            </a:r>
          </a:p>
          <a:p>
            <a:pPr algn="ctr"/>
            <a:r>
              <a:rPr lang="ru-RU" dirty="0" smtClean="0">
                <a:solidFill>
                  <a:prstClr val="white"/>
                </a:solidFill>
              </a:rPr>
              <a:t>(</a:t>
            </a:r>
            <a:r>
              <a:rPr lang="en-US" dirty="0" err="1" smtClean="0">
                <a:solidFill>
                  <a:prstClr val="white"/>
                </a:solidFill>
              </a:rPr>
              <a:t>R.Jones</a:t>
            </a:r>
            <a:r>
              <a:rPr lang="en-US" dirty="0" smtClean="0">
                <a:solidFill>
                  <a:prstClr val="white"/>
                </a:solidFill>
              </a:rPr>
              <a:t>, IEA, at Global Commodities Forum, UNCTAD, Geneva,  31.01.2011)</a:t>
            </a:r>
            <a:endParaRPr lang="ru-RU" dirty="0">
              <a:solidFill>
                <a:prstClr val="white"/>
              </a:solidFill>
            </a:endParaRPr>
          </a:p>
        </p:txBody>
      </p:sp>
      <p:sp>
        <p:nvSpPr>
          <p:cNvPr id="9" name="Скругленная прямоугольная выноска 8"/>
          <p:cNvSpPr/>
          <p:nvPr/>
        </p:nvSpPr>
        <p:spPr>
          <a:xfrm>
            <a:off x="4786314" y="5000636"/>
            <a:ext cx="3143272" cy="642942"/>
          </a:xfrm>
          <a:prstGeom prst="wedgeRoundRectCallout">
            <a:avLst>
              <a:gd name="adj1" fmla="val -80708"/>
              <a:gd name="adj2" fmla="val -4063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I.Kopytin</a:t>
            </a:r>
            <a:r>
              <a:rPr lang="ru-RU" dirty="0" smtClean="0">
                <a:solidFill>
                  <a:prstClr val="white"/>
                </a:solidFill>
              </a:rPr>
              <a:t>: 10+ </a:t>
            </a:r>
            <a:br>
              <a:rPr lang="ru-RU" dirty="0" smtClean="0">
                <a:solidFill>
                  <a:prstClr val="white"/>
                </a:solidFill>
              </a:rPr>
            </a:br>
            <a:r>
              <a:rPr lang="ru-RU" dirty="0" smtClean="0">
                <a:solidFill>
                  <a:prstClr val="white"/>
                </a:solidFill>
              </a:rPr>
              <a:t>(</a:t>
            </a:r>
            <a:r>
              <a:rPr lang="en-US" dirty="0" smtClean="0">
                <a:solidFill>
                  <a:prstClr val="white"/>
                </a:solidFill>
              </a:rPr>
              <a:t>IMEMO RAS</a:t>
            </a:r>
            <a:r>
              <a:rPr lang="ru-RU" dirty="0" smtClean="0">
                <a:solidFill>
                  <a:prstClr val="white"/>
                </a:solidFill>
              </a:rPr>
              <a:t>, 22.06.2011)</a:t>
            </a:r>
            <a:endParaRPr lang="ru-RU" dirty="0">
              <a:solidFill>
                <a:prstClr val="white"/>
              </a:solidFill>
            </a:endParaRPr>
          </a:p>
        </p:txBody>
      </p:sp>
      <p:sp>
        <p:nvSpPr>
          <p:cNvPr id="11" name="Скругленная прямоугольная выноска 10"/>
          <p:cNvSpPr/>
          <p:nvPr/>
        </p:nvSpPr>
        <p:spPr>
          <a:xfrm>
            <a:off x="7500958" y="3571876"/>
            <a:ext cx="1500198" cy="1000132"/>
          </a:xfrm>
          <a:prstGeom prst="wedgeRoundRectCallout">
            <a:avLst>
              <a:gd name="adj1" fmla="val -57637"/>
              <a:gd name="adj2" fmla="val -10001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R.Jones</a:t>
            </a:r>
            <a:r>
              <a:rPr lang="ru-RU" dirty="0" smtClean="0">
                <a:solidFill>
                  <a:prstClr val="white"/>
                </a:solidFill>
              </a:rPr>
              <a:t>: 500-1000</a:t>
            </a:r>
            <a:br>
              <a:rPr lang="ru-RU" dirty="0" smtClean="0">
                <a:solidFill>
                  <a:prstClr val="white"/>
                </a:solidFill>
              </a:rPr>
            </a:br>
            <a:r>
              <a:rPr lang="ru-RU" dirty="0" smtClean="0">
                <a:solidFill>
                  <a:prstClr val="white"/>
                </a:solidFill>
              </a:rPr>
              <a:t>(31.01.2011) </a:t>
            </a:r>
            <a:endParaRPr lang="ru-RU" dirty="0">
              <a:solidFill>
                <a:prstClr val="white"/>
              </a:solidFill>
            </a:endParaRPr>
          </a:p>
        </p:txBody>
      </p:sp>
      <p:sp>
        <p:nvSpPr>
          <p:cNvPr id="10"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76200"/>
            <a:ext cx="9144000" cy="1066800"/>
          </a:xfrm>
        </p:spPr>
        <p:txBody>
          <a:bodyPr/>
          <a:lstStyle/>
          <a:p>
            <a:pPr eaLnBrk="1" hangingPunct="1"/>
            <a:r>
              <a:rPr lang="en-US" sz="2000" b="1" dirty="0" smtClean="0">
                <a:solidFill>
                  <a:schemeClr val="tx1"/>
                </a:solidFill>
                <a:latin typeface="Verdana" pitchFamily="34" charset="0"/>
              </a:rPr>
              <a:t>Role of non-oil speculators (global “financial investors”) in forming “price bubble” at the global oil market in 2007-2008 (principal scheme)</a:t>
            </a:r>
            <a:endParaRPr lang="ru-RU" sz="2000" b="1" dirty="0" smtClean="0">
              <a:solidFill>
                <a:schemeClr val="tx1"/>
              </a:solidFill>
              <a:latin typeface="Verdana" pitchFamily="34" charset="0"/>
            </a:endParaRPr>
          </a:p>
        </p:txBody>
      </p:sp>
      <p:sp>
        <p:nvSpPr>
          <p:cNvPr id="82947" name="Line 3"/>
          <p:cNvSpPr>
            <a:spLocks noChangeShapeType="1"/>
          </p:cNvSpPr>
          <p:nvPr/>
        </p:nvSpPr>
        <p:spPr bwMode="auto">
          <a:xfrm>
            <a:off x="1143000" y="5867400"/>
            <a:ext cx="7162800" cy="0"/>
          </a:xfrm>
          <a:prstGeom prst="line">
            <a:avLst/>
          </a:prstGeom>
          <a:noFill/>
          <a:ln w="28575">
            <a:solidFill>
              <a:schemeClr val="tx1"/>
            </a:solidFill>
            <a:round/>
            <a:headEnd/>
            <a:tailEnd type="triangle" w="med" len="med"/>
          </a:ln>
        </p:spPr>
        <p:txBody>
          <a:bodyPr/>
          <a:lstStyle/>
          <a:p>
            <a:endParaRPr lang="ru-RU" smtClean="0">
              <a:solidFill>
                <a:srgbClr val="000000"/>
              </a:solidFill>
            </a:endParaRPr>
          </a:p>
        </p:txBody>
      </p:sp>
      <p:sp>
        <p:nvSpPr>
          <p:cNvPr id="82948" name="Line 4"/>
          <p:cNvSpPr>
            <a:spLocks noChangeShapeType="1"/>
          </p:cNvSpPr>
          <p:nvPr/>
        </p:nvSpPr>
        <p:spPr bwMode="auto">
          <a:xfrm flipV="1">
            <a:off x="1143000" y="1143000"/>
            <a:ext cx="0" cy="4724400"/>
          </a:xfrm>
          <a:prstGeom prst="line">
            <a:avLst/>
          </a:prstGeom>
          <a:noFill/>
          <a:ln w="28575">
            <a:solidFill>
              <a:schemeClr val="tx1"/>
            </a:solidFill>
            <a:round/>
            <a:headEnd/>
            <a:tailEnd type="triangle" w="med" len="med"/>
          </a:ln>
        </p:spPr>
        <p:txBody>
          <a:bodyPr/>
          <a:lstStyle/>
          <a:p>
            <a:endParaRPr lang="ru-RU" smtClean="0">
              <a:solidFill>
                <a:srgbClr val="000000"/>
              </a:solidFill>
            </a:endParaRPr>
          </a:p>
        </p:txBody>
      </p:sp>
      <p:sp>
        <p:nvSpPr>
          <p:cNvPr id="82949" name="Freeform 5"/>
          <p:cNvSpPr>
            <a:spLocks/>
          </p:cNvSpPr>
          <p:nvPr/>
        </p:nvSpPr>
        <p:spPr bwMode="auto">
          <a:xfrm>
            <a:off x="1143000" y="4787900"/>
            <a:ext cx="6705600" cy="254000"/>
          </a:xfrm>
          <a:custGeom>
            <a:avLst/>
            <a:gdLst>
              <a:gd name="T0" fmla="*/ 0 w 4224"/>
              <a:gd name="T1" fmla="*/ 2147483647 h 160"/>
              <a:gd name="T2" fmla="*/ 2147483647 w 4224"/>
              <a:gd name="T3" fmla="*/ 2147483647 h 160"/>
              <a:gd name="T4" fmla="*/ 2147483647 w 4224"/>
              <a:gd name="T5" fmla="*/ 2147483647 h 160"/>
              <a:gd name="T6" fmla="*/ 2147483647 w 4224"/>
              <a:gd name="T7" fmla="*/ 2147483647 h 160"/>
              <a:gd name="T8" fmla="*/ 2147483647 w 4224"/>
              <a:gd name="T9" fmla="*/ 2147483647 h 160"/>
              <a:gd name="T10" fmla="*/ 2147483647 w 4224"/>
              <a:gd name="T11" fmla="*/ 2147483647 h 160"/>
              <a:gd name="T12" fmla="*/ 0 60000 65536"/>
              <a:gd name="T13" fmla="*/ 0 60000 65536"/>
              <a:gd name="T14" fmla="*/ 0 60000 65536"/>
              <a:gd name="T15" fmla="*/ 0 60000 65536"/>
              <a:gd name="T16" fmla="*/ 0 60000 65536"/>
              <a:gd name="T17" fmla="*/ 0 60000 65536"/>
              <a:gd name="T18" fmla="*/ 0 w 4224"/>
              <a:gd name="T19" fmla="*/ 0 h 160"/>
              <a:gd name="T20" fmla="*/ 4224 w 4224"/>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4224" h="160">
                <a:moveTo>
                  <a:pt x="0" y="104"/>
                </a:moveTo>
                <a:cubicBezTo>
                  <a:pt x="300" y="108"/>
                  <a:pt x="600" y="112"/>
                  <a:pt x="864" y="104"/>
                </a:cubicBezTo>
                <a:cubicBezTo>
                  <a:pt x="1128" y="96"/>
                  <a:pt x="1288" y="48"/>
                  <a:pt x="1584" y="56"/>
                </a:cubicBezTo>
                <a:cubicBezTo>
                  <a:pt x="1880" y="64"/>
                  <a:pt x="2320" y="160"/>
                  <a:pt x="2640" y="152"/>
                </a:cubicBezTo>
                <a:cubicBezTo>
                  <a:pt x="2960" y="144"/>
                  <a:pt x="3240" y="16"/>
                  <a:pt x="3504" y="8"/>
                </a:cubicBezTo>
                <a:cubicBezTo>
                  <a:pt x="3768" y="0"/>
                  <a:pt x="4104" y="88"/>
                  <a:pt x="4224" y="104"/>
                </a:cubicBezTo>
              </a:path>
            </a:pathLst>
          </a:custGeom>
          <a:noFill/>
          <a:ln w="57150">
            <a:solidFill>
              <a:schemeClr val="accent2"/>
            </a:solidFill>
            <a:round/>
            <a:headEnd/>
            <a:tailEnd/>
          </a:ln>
        </p:spPr>
        <p:txBody>
          <a:bodyPr/>
          <a:lstStyle/>
          <a:p>
            <a:endParaRPr lang="ru-RU" smtClean="0">
              <a:solidFill>
                <a:srgbClr val="000000"/>
              </a:solidFill>
            </a:endParaRPr>
          </a:p>
        </p:txBody>
      </p:sp>
      <p:sp>
        <p:nvSpPr>
          <p:cNvPr id="82950" name="Freeform 6"/>
          <p:cNvSpPr>
            <a:spLocks/>
          </p:cNvSpPr>
          <p:nvPr/>
        </p:nvSpPr>
        <p:spPr bwMode="auto">
          <a:xfrm>
            <a:off x="1143000" y="4165600"/>
            <a:ext cx="6705600" cy="508000"/>
          </a:xfrm>
          <a:custGeom>
            <a:avLst/>
            <a:gdLst>
              <a:gd name="T0" fmla="*/ 0 w 4304"/>
              <a:gd name="T1" fmla="*/ 2147483647 h 320"/>
              <a:gd name="T2" fmla="*/ 2147483647 w 4304"/>
              <a:gd name="T3" fmla="*/ 2147483647 h 320"/>
              <a:gd name="T4" fmla="*/ 2147483647 w 4304"/>
              <a:gd name="T5" fmla="*/ 2147483647 h 320"/>
              <a:gd name="T6" fmla="*/ 2147483647 w 4304"/>
              <a:gd name="T7" fmla="*/ 2147483647 h 320"/>
              <a:gd name="T8" fmla="*/ 2147483647 w 4304"/>
              <a:gd name="T9" fmla="*/ 2147483647 h 320"/>
              <a:gd name="T10" fmla="*/ 2147483647 w 4304"/>
              <a:gd name="T11" fmla="*/ 2147483647 h 320"/>
              <a:gd name="T12" fmla="*/ 2147483647 w 4304"/>
              <a:gd name="T13" fmla="*/ 2147483647 h 320"/>
              <a:gd name="T14" fmla="*/ 2147483647 w 4304"/>
              <a:gd name="T15" fmla="*/ 2147483647 h 320"/>
              <a:gd name="T16" fmla="*/ 0 60000 65536"/>
              <a:gd name="T17" fmla="*/ 0 60000 65536"/>
              <a:gd name="T18" fmla="*/ 0 60000 65536"/>
              <a:gd name="T19" fmla="*/ 0 60000 65536"/>
              <a:gd name="T20" fmla="*/ 0 60000 65536"/>
              <a:gd name="T21" fmla="*/ 0 60000 65536"/>
              <a:gd name="T22" fmla="*/ 0 60000 65536"/>
              <a:gd name="T23" fmla="*/ 0 60000 65536"/>
              <a:gd name="T24" fmla="*/ 0 w 4304"/>
              <a:gd name="T25" fmla="*/ 0 h 320"/>
              <a:gd name="T26" fmla="*/ 4304 w 4304"/>
              <a:gd name="T27" fmla="*/ 320 h 3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04" h="320">
                <a:moveTo>
                  <a:pt x="0" y="256"/>
                </a:moveTo>
                <a:cubicBezTo>
                  <a:pt x="188" y="208"/>
                  <a:pt x="376" y="160"/>
                  <a:pt x="576" y="160"/>
                </a:cubicBezTo>
                <a:cubicBezTo>
                  <a:pt x="776" y="160"/>
                  <a:pt x="968" y="264"/>
                  <a:pt x="1200" y="256"/>
                </a:cubicBezTo>
                <a:cubicBezTo>
                  <a:pt x="1432" y="248"/>
                  <a:pt x="1720" y="104"/>
                  <a:pt x="1968" y="112"/>
                </a:cubicBezTo>
                <a:cubicBezTo>
                  <a:pt x="2216" y="120"/>
                  <a:pt x="2432" y="320"/>
                  <a:pt x="2688" y="304"/>
                </a:cubicBezTo>
                <a:cubicBezTo>
                  <a:pt x="2944" y="288"/>
                  <a:pt x="3256" y="32"/>
                  <a:pt x="3504" y="16"/>
                </a:cubicBezTo>
                <a:cubicBezTo>
                  <a:pt x="3752" y="0"/>
                  <a:pt x="4048" y="168"/>
                  <a:pt x="4176" y="208"/>
                </a:cubicBezTo>
                <a:cubicBezTo>
                  <a:pt x="4304" y="248"/>
                  <a:pt x="4288" y="252"/>
                  <a:pt x="4272" y="256"/>
                </a:cubicBezTo>
              </a:path>
            </a:pathLst>
          </a:custGeom>
          <a:noFill/>
          <a:ln w="57150">
            <a:solidFill>
              <a:srgbClr val="00FF00"/>
            </a:solidFill>
            <a:round/>
            <a:headEnd/>
            <a:tailEnd/>
          </a:ln>
        </p:spPr>
        <p:txBody>
          <a:bodyPr/>
          <a:lstStyle/>
          <a:p>
            <a:endParaRPr lang="ru-RU" smtClean="0">
              <a:solidFill>
                <a:srgbClr val="000000"/>
              </a:solidFill>
            </a:endParaRPr>
          </a:p>
        </p:txBody>
      </p:sp>
      <p:sp>
        <p:nvSpPr>
          <p:cNvPr id="82951" name="Freeform 7"/>
          <p:cNvSpPr>
            <a:spLocks/>
          </p:cNvSpPr>
          <p:nvPr/>
        </p:nvSpPr>
        <p:spPr bwMode="auto">
          <a:xfrm>
            <a:off x="1143000" y="1447800"/>
            <a:ext cx="6629400" cy="3048000"/>
          </a:xfrm>
          <a:custGeom>
            <a:avLst/>
            <a:gdLst>
              <a:gd name="T0" fmla="*/ 0 w 4176"/>
              <a:gd name="T1" fmla="*/ 2147483647 h 1992"/>
              <a:gd name="T2" fmla="*/ 2147483647 w 4176"/>
              <a:gd name="T3" fmla="*/ 2147483647 h 1992"/>
              <a:gd name="T4" fmla="*/ 2147483647 w 4176"/>
              <a:gd name="T5" fmla="*/ 2147483647 h 1992"/>
              <a:gd name="T6" fmla="*/ 2147483647 w 4176"/>
              <a:gd name="T7" fmla="*/ 2147483647 h 1992"/>
              <a:gd name="T8" fmla="*/ 2147483647 w 4176"/>
              <a:gd name="T9" fmla="*/ 2147483647 h 1992"/>
              <a:gd name="T10" fmla="*/ 0 60000 65536"/>
              <a:gd name="T11" fmla="*/ 0 60000 65536"/>
              <a:gd name="T12" fmla="*/ 0 60000 65536"/>
              <a:gd name="T13" fmla="*/ 0 60000 65536"/>
              <a:gd name="T14" fmla="*/ 0 60000 65536"/>
              <a:gd name="T15" fmla="*/ 0 w 4176"/>
              <a:gd name="T16" fmla="*/ 0 h 1992"/>
              <a:gd name="T17" fmla="*/ 4176 w 4176"/>
              <a:gd name="T18" fmla="*/ 1992 h 1992"/>
            </a:gdLst>
            <a:ahLst/>
            <a:cxnLst>
              <a:cxn ang="T10">
                <a:pos x="T0" y="T1"/>
              </a:cxn>
              <a:cxn ang="T11">
                <a:pos x="T2" y="T3"/>
              </a:cxn>
              <a:cxn ang="T12">
                <a:pos x="T4" y="T5"/>
              </a:cxn>
              <a:cxn ang="T13">
                <a:pos x="T6" y="T7"/>
              </a:cxn>
              <a:cxn ang="T14">
                <a:pos x="T8" y="T9"/>
              </a:cxn>
            </a:cxnLst>
            <a:rect l="T15" t="T16" r="T17" b="T18"/>
            <a:pathLst>
              <a:path w="4176" h="1992">
                <a:moveTo>
                  <a:pt x="0" y="1992"/>
                </a:moveTo>
                <a:cubicBezTo>
                  <a:pt x="468" y="1412"/>
                  <a:pt x="936" y="832"/>
                  <a:pt x="1344" y="504"/>
                </a:cubicBezTo>
                <a:cubicBezTo>
                  <a:pt x="1752" y="176"/>
                  <a:pt x="2096" y="48"/>
                  <a:pt x="2448" y="24"/>
                </a:cubicBezTo>
                <a:cubicBezTo>
                  <a:pt x="2800" y="0"/>
                  <a:pt x="3168" y="64"/>
                  <a:pt x="3456" y="360"/>
                </a:cubicBezTo>
                <a:cubicBezTo>
                  <a:pt x="3744" y="656"/>
                  <a:pt x="4056" y="1560"/>
                  <a:pt x="4176" y="1800"/>
                </a:cubicBezTo>
              </a:path>
            </a:pathLst>
          </a:custGeom>
          <a:noFill/>
          <a:ln w="57150">
            <a:solidFill>
              <a:srgbClr val="FF0000"/>
            </a:solidFill>
            <a:round/>
            <a:headEnd/>
            <a:tailEnd/>
          </a:ln>
        </p:spPr>
        <p:txBody>
          <a:bodyPr/>
          <a:lstStyle/>
          <a:p>
            <a:endParaRPr lang="ru-RU" smtClean="0">
              <a:solidFill>
                <a:srgbClr val="000000"/>
              </a:solidFill>
            </a:endParaRPr>
          </a:p>
        </p:txBody>
      </p:sp>
      <p:sp>
        <p:nvSpPr>
          <p:cNvPr id="82952" name="Text Box 8"/>
          <p:cNvSpPr txBox="1">
            <a:spLocks noChangeArrowheads="1"/>
          </p:cNvSpPr>
          <p:nvPr/>
        </p:nvSpPr>
        <p:spPr bwMode="auto">
          <a:xfrm>
            <a:off x="1371600" y="4495800"/>
            <a:ext cx="2743200" cy="366713"/>
          </a:xfrm>
          <a:prstGeom prst="rect">
            <a:avLst/>
          </a:prstGeom>
          <a:noFill/>
          <a:ln w="9525">
            <a:noFill/>
            <a:miter lim="800000"/>
            <a:headEnd/>
            <a:tailEnd/>
          </a:ln>
        </p:spPr>
        <p:txBody>
          <a:bodyPr>
            <a:spAutoFit/>
          </a:bodyPr>
          <a:lstStyle/>
          <a:p>
            <a:pPr>
              <a:spcBef>
                <a:spcPct val="50000"/>
              </a:spcBef>
            </a:pPr>
            <a:r>
              <a:rPr lang="en-US" smtClean="0">
                <a:solidFill>
                  <a:srgbClr val="000000"/>
                </a:solidFill>
              </a:rPr>
              <a:t>Oil speculators</a:t>
            </a:r>
            <a:endParaRPr lang="ru-RU" smtClean="0">
              <a:solidFill>
                <a:srgbClr val="000000"/>
              </a:solidFill>
            </a:endParaRPr>
          </a:p>
        </p:txBody>
      </p:sp>
      <p:sp>
        <p:nvSpPr>
          <p:cNvPr id="82953" name="Text Box 9"/>
          <p:cNvSpPr txBox="1">
            <a:spLocks noChangeArrowheads="1"/>
          </p:cNvSpPr>
          <p:nvPr/>
        </p:nvSpPr>
        <p:spPr bwMode="auto">
          <a:xfrm>
            <a:off x="1828800" y="5326063"/>
            <a:ext cx="5562600" cy="366712"/>
          </a:xfrm>
          <a:prstGeom prst="rect">
            <a:avLst/>
          </a:prstGeom>
          <a:noFill/>
          <a:ln w="9525">
            <a:noFill/>
            <a:miter lim="800000"/>
            <a:headEnd/>
            <a:tailEnd/>
          </a:ln>
        </p:spPr>
        <p:txBody>
          <a:bodyPr>
            <a:spAutoFit/>
          </a:bodyPr>
          <a:lstStyle/>
          <a:p>
            <a:pPr>
              <a:spcBef>
                <a:spcPct val="50000"/>
              </a:spcBef>
            </a:pPr>
            <a:r>
              <a:rPr lang="en-US" dirty="0" smtClean="0">
                <a:solidFill>
                  <a:srgbClr val="000000"/>
                </a:solidFill>
              </a:rPr>
              <a:t>Oil producers/consumers/traders</a:t>
            </a:r>
            <a:endParaRPr lang="ru-RU" dirty="0" smtClean="0">
              <a:solidFill>
                <a:srgbClr val="000000"/>
              </a:solidFill>
            </a:endParaRPr>
          </a:p>
        </p:txBody>
      </p:sp>
      <p:sp>
        <p:nvSpPr>
          <p:cNvPr id="82954" name="Text Box 10"/>
          <p:cNvSpPr txBox="1">
            <a:spLocks noChangeArrowheads="1"/>
          </p:cNvSpPr>
          <p:nvPr/>
        </p:nvSpPr>
        <p:spPr bwMode="auto">
          <a:xfrm>
            <a:off x="3276600" y="2590800"/>
            <a:ext cx="3124200" cy="1190625"/>
          </a:xfrm>
          <a:prstGeom prst="rect">
            <a:avLst/>
          </a:prstGeom>
          <a:noFill/>
          <a:ln w="9525">
            <a:noFill/>
            <a:miter lim="800000"/>
            <a:headEnd/>
            <a:tailEnd/>
          </a:ln>
        </p:spPr>
        <p:txBody>
          <a:bodyPr>
            <a:spAutoFit/>
          </a:bodyPr>
          <a:lstStyle/>
          <a:p>
            <a:pPr algn="ctr">
              <a:spcBef>
                <a:spcPct val="50000"/>
              </a:spcBef>
            </a:pPr>
            <a:r>
              <a:rPr lang="en-US" dirty="0" smtClean="0">
                <a:solidFill>
                  <a:srgbClr val="000000"/>
                </a:solidFill>
              </a:rPr>
              <a:t>Non-oil speculators (financial investors from other than oil segments of the global financial market</a:t>
            </a:r>
            <a:r>
              <a:rPr lang="ru-RU" dirty="0" smtClean="0">
                <a:solidFill>
                  <a:srgbClr val="000000"/>
                </a:solidFill>
              </a:rPr>
              <a:t>)</a:t>
            </a:r>
          </a:p>
        </p:txBody>
      </p:sp>
      <p:sp>
        <p:nvSpPr>
          <p:cNvPr id="82955" name="Text Box 11"/>
          <p:cNvSpPr txBox="1">
            <a:spLocks noChangeArrowheads="1"/>
          </p:cNvSpPr>
          <p:nvPr/>
        </p:nvSpPr>
        <p:spPr bwMode="auto">
          <a:xfrm>
            <a:off x="8382000" y="5562600"/>
            <a:ext cx="184150" cy="366713"/>
          </a:xfrm>
          <a:prstGeom prst="rect">
            <a:avLst/>
          </a:prstGeom>
          <a:noFill/>
          <a:ln w="9525">
            <a:noFill/>
            <a:miter lim="800000"/>
            <a:headEnd/>
            <a:tailEnd/>
          </a:ln>
        </p:spPr>
        <p:txBody>
          <a:bodyPr>
            <a:spAutoFit/>
          </a:bodyPr>
          <a:lstStyle/>
          <a:p>
            <a:pPr>
              <a:spcBef>
                <a:spcPct val="50000"/>
              </a:spcBef>
            </a:pPr>
            <a:r>
              <a:rPr lang="en-US" smtClean="0">
                <a:solidFill>
                  <a:srgbClr val="000000"/>
                </a:solidFill>
              </a:rPr>
              <a:t>t</a:t>
            </a:r>
            <a:endParaRPr lang="ru-RU" smtClean="0">
              <a:solidFill>
                <a:srgbClr val="000000"/>
              </a:solidFill>
            </a:endParaRPr>
          </a:p>
        </p:txBody>
      </p:sp>
      <p:sp>
        <p:nvSpPr>
          <p:cNvPr id="82958" name="Text Box 14"/>
          <p:cNvSpPr txBox="1">
            <a:spLocks noChangeArrowheads="1"/>
          </p:cNvSpPr>
          <p:nvPr/>
        </p:nvSpPr>
        <p:spPr bwMode="auto">
          <a:xfrm rot="-5400000">
            <a:off x="-831056" y="3436144"/>
            <a:ext cx="3124200" cy="366712"/>
          </a:xfrm>
          <a:prstGeom prst="rect">
            <a:avLst/>
          </a:prstGeom>
          <a:noFill/>
          <a:ln w="9525">
            <a:noFill/>
            <a:miter lim="800000"/>
            <a:headEnd/>
            <a:tailEnd/>
          </a:ln>
        </p:spPr>
        <p:txBody>
          <a:bodyPr>
            <a:spAutoFit/>
          </a:bodyPr>
          <a:lstStyle/>
          <a:p>
            <a:pPr>
              <a:spcBef>
                <a:spcPct val="50000"/>
              </a:spcBef>
            </a:pPr>
            <a:r>
              <a:rPr lang="en-US" smtClean="0">
                <a:solidFill>
                  <a:srgbClr val="000000"/>
                </a:solidFill>
              </a:rPr>
              <a:t>Value of oil trade operations</a:t>
            </a:r>
            <a:endParaRPr lang="ru-RU" smtClean="0">
              <a:solidFill>
                <a:srgbClr val="000000"/>
              </a:solidFill>
            </a:endParaRPr>
          </a:p>
        </p:txBody>
      </p:sp>
      <p:sp>
        <p:nvSpPr>
          <p:cNvPr id="82959" name="AutoShape 15"/>
          <p:cNvSpPr>
            <a:spLocks noChangeArrowheads="1"/>
          </p:cNvSpPr>
          <p:nvPr/>
        </p:nvSpPr>
        <p:spPr bwMode="auto">
          <a:xfrm>
            <a:off x="1447800" y="2362200"/>
            <a:ext cx="838200" cy="1981200"/>
          </a:xfrm>
          <a:prstGeom prst="curvedRightArrow">
            <a:avLst>
              <a:gd name="adj1" fmla="val 47273"/>
              <a:gd name="adj2" fmla="val 94545"/>
              <a:gd name="adj3" fmla="val 33333"/>
            </a:avLst>
          </a:prstGeom>
          <a:solidFill>
            <a:srgbClr val="FF0000"/>
          </a:solidFill>
          <a:ln w="9525">
            <a:solidFill>
              <a:schemeClr val="tx1"/>
            </a:solidFill>
            <a:miter lim="800000"/>
            <a:headEnd/>
            <a:tailEnd/>
          </a:ln>
        </p:spPr>
        <p:txBody>
          <a:bodyPr wrap="none" anchor="ctr"/>
          <a:lstStyle/>
          <a:p>
            <a:endParaRPr lang="ru-RU" smtClean="0">
              <a:solidFill>
                <a:srgbClr val="000000"/>
              </a:solidFill>
            </a:endParaRPr>
          </a:p>
        </p:txBody>
      </p:sp>
      <p:sp>
        <p:nvSpPr>
          <p:cNvPr id="82960" name="AutoShape 16"/>
          <p:cNvSpPr>
            <a:spLocks noChangeArrowheads="1"/>
          </p:cNvSpPr>
          <p:nvPr/>
        </p:nvSpPr>
        <p:spPr bwMode="auto">
          <a:xfrm rot="-1380982">
            <a:off x="6400800" y="2895600"/>
            <a:ext cx="2133600" cy="914400"/>
          </a:xfrm>
          <a:prstGeom prst="curvedUpArrow">
            <a:avLst>
              <a:gd name="adj1" fmla="val 55989"/>
              <a:gd name="adj2" fmla="val 90924"/>
              <a:gd name="adj3" fmla="val 33333"/>
            </a:avLst>
          </a:prstGeom>
          <a:solidFill>
            <a:srgbClr val="FF0000"/>
          </a:solidFill>
          <a:ln w="9525">
            <a:solidFill>
              <a:schemeClr val="tx1"/>
            </a:solidFill>
            <a:miter lim="800000"/>
            <a:headEnd/>
            <a:tailEnd/>
          </a:ln>
        </p:spPr>
        <p:txBody>
          <a:bodyPr wrap="none" anchor="ctr"/>
          <a:lstStyle/>
          <a:p>
            <a:endParaRPr lang="ru-RU" smtClean="0">
              <a:solidFill>
                <a:srgbClr val="000000"/>
              </a:solidFill>
            </a:endParaRPr>
          </a:p>
        </p:txBody>
      </p:sp>
      <p:sp>
        <p:nvSpPr>
          <p:cNvPr id="82961" name="AutoShape 17"/>
          <p:cNvSpPr>
            <a:spLocks noChangeArrowheads="1"/>
          </p:cNvSpPr>
          <p:nvPr/>
        </p:nvSpPr>
        <p:spPr bwMode="auto">
          <a:xfrm>
            <a:off x="762000" y="1219200"/>
            <a:ext cx="3733800" cy="914400"/>
          </a:xfrm>
          <a:prstGeom prst="cloudCallout">
            <a:avLst>
              <a:gd name="adj1" fmla="val -15009"/>
              <a:gd name="adj2" fmla="val 63718"/>
            </a:avLst>
          </a:prstGeom>
          <a:solidFill>
            <a:schemeClr val="accent1"/>
          </a:solidFill>
          <a:ln w="9525">
            <a:solidFill>
              <a:schemeClr val="tx1"/>
            </a:solidFill>
            <a:round/>
            <a:headEnd/>
            <a:tailEnd/>
          </a:ln>
        </p:spPr>
        <p:txBody>
          <a:bodyPr/>
          <a:lstStyle/>
          <a:p>
            <a:pPr algn="ctr">
              <a:spcBef>
                <a:spcPct val="50000"/>
              </a:spcBef>
            </a:pPr>
            <a:r>
              <a:rPr lang="en-US" sz="1400" dirty="0" smtClean="0">
                <a:solidFill>
                  <a:srgbClr val="000000"/>
                </a:solidFill>
              </a:rPr>
              <a:t>Inflow of liquidity to the oil market – searching for incremental rate of return</a:t>
            </a:r>
            <a:endParaRPr lang="ru-RU" sz="1400" dirty="0" smtClean="0">
              <a:solidFill>
                <a:srgbClr val="000000"/>
              </a:solidFill>
            </a:endParaRPr>
          </a:p>
        </p:txBody>
      </p:sp>
      <p:sp>
        <p:nvSpPr>
          <p:cNvPr id="82962" name="AutoShape 18"/>
          <p:cNvSpPr>
            <a:spLocks noChangeArrowheads="1"/>
          </p:cNvSpPr>
          <p:nvPr/>
        </p:nvSpPr>
        <p:spPr bwMode="auto">
          <a:xfrm>
            <a:off x="5638800" y="1219200"/>
            <a:ext cx="3429000" cy="1295400"/>
          </a:xfrm>
          <a:prstGeom prst="cloudCallout">
            <a:avLst>
              <a:gd name="adj1" fmla="val 23519"/>
              <a:gd name="adj2" fmla="val 60662"/>
            </a:avLst>
          </a:prstGeom>
          <a:solidFill>
            <a:schemeClr val="accent1"/>
          </a:solidFill>
          <a:ln w="9525">
            <a:solidFill>
              <a:schemeClr val="tx1"/>
            </a:solidFill>
            <a:round/>
            <a:headEnd/>
            <a:tailEnd/>
          </a:ln>
        </p:spPr>
        <p:txBody>
          <a:bodyPr/>
          <a:lstStyle/>
          <a:p>
            <a:pPr algn="ctr"/>
            <a:r>
              <a:rPr lang="en-US" sz="1400" dirty="0" smtClean="0">
                <a:solidFill>
                  <a:srgbClr val="000000"/>
                </a:solidFill>
              </a:rPr>
              <a:t>Outflow of liquidity from the oil market as result of the starting crisis of liquidity and world financial crisis</a:t>
            </a:r>
            <a:endParaRPr lang="ru-RU" sz="1400" dirty="0" smtClean="0">
              <a:solidFill>
                <a:srgbClr val="000000"/>
              </a:solidFill>
            </a:endParaRPr>
          </a:p>
        </p:txBody>
      </p:sp>
      <p:sp>
        <p:nvSpPr>
          <p:cNvPr id="17"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32656"/>
            <a:ext cx="7772400" cy="1143000"/>
          </a:xfrm>
        </p:spPr>
        <p:txBody>
          <a:bodyPr/>
          <a:lstStyle/>
          <a:p>
            <a:r>
              <a:rPr lang="en-US" dirty="0" smtClean="0"/>
              <a:t>Table of contents</a:t>
            </a:r>
            <a:endParaRPr lang="ru-RU" dirty="0"/>
          </a:p>
        </p:txBody>
      </p:sp>
      <p:sp>
        <p:nvSpPr>
          <p:cNvPr id="3" name="Объект 2"/>
          <p:cNvSpPr>
            <a:spLocks noGrp="1"/>
          </p:cNvSpPr>
          <p:nvPr>
            <p:ph idx="1"/>
          </p:nvPr>
        </p:nvSpPr>
        <p:spPr>
          <a:xfrm>
            <a:off x="685800" y="1556792"/>
            <a:ext cx="8134672" cy="4464496"/>
          </a:xfrm>
        </p:spPr>
        <p:txBody>
          <a:bodyPr/>
          <a:lstStyle/>
          <a:p>
            <a:r>
              <a:rPr lang="en-US" dirty="0" smtClean="0">
                <a:latin typeface="+mj-lt"/>
              </a:rPr>
              <a:t>Energy markets: general trends &amp; evolution curves, contractual structures &amp; pricing mechanisms </a:t>
            </a:r>
            <a:r>
              <a:rPr lang="en-US" dirty="0"/>
              <a:t>(author’s economic interpretation of </a:t>
            </a:r>
            <a:r>
              <a:rPr lang="en-US" dirty="0" err="1"/>
              <a:t>Hubbert’s</a:t>
            </a:r>
            <a:r>
              <a:rPr lang="en-US" dirty="0"/>
              <a:t> curves</a:t>
            </a:r>
            <a:r>
              <a:rPr lang="en-US" dirty="0" smtClean="0"/>
              <a:t>)</a:t>
            </a:r>
            <a:endParaRPr lang="en-US" dirty="0" smtClean="0">
              <a:latin typeface="+mj-lt"/>
            </a:endParaRPr>
          </a:p>
          <a:p>
            <a:r>
              <a:rPr lang="en-US" dirty="0" smtClean="0">
                <a:latin typeface="+mj-lt"/>
              </a:rPr>
              <a:t>International oil: five stages of global oil market development since 1928</a:t>
            </a:r>
          </a:p>
          <a:p>
            <a:r>
              <a:rPr lang="en-US" dirty="0">
                <a:latin typeface="+mj-lt"/>
              </a:rPr>
              <a:t>2000-ies: new stage in oil</a:t>
            </a:r>
            <a:r>
              <a:rPr lang="ru-RU" dirty="0">
                <a:latin typeface="+mj-lt"/>
              </a:rPr>
              <a:t> </a:t>
            </a:r>
            <a:r>
              <a:rPr lang="en-US" dirty="0" smtClean="0">
                <a:latin typeface="+mj-lt"/>
              </a:rPr>
              <a:t>pricing</a:t>
            </a:r>
          </a:p>
          <a:p>
            <a:r>
              <a:rPr lang="en-US" b="1" dirty="0" smtClean="0">
                <a:solidFill>
                  <a:srgbClr val="FF0000"/>
                </a:solidFill>
                <a:latin typeface="+mj-lt"/>
              </a:rPr>
              <a:t>Role of some market players (Saudi Arabia, USA, Russia)</a:t>
            </a:r>
          </a:p>
          <a:p>
            <a:endParaRPr lang="en-US" dirty="0" smtClean="0"/>
          </a:p>
          <a:p>
            <a:endParaRPr lang="ru-RU" dirty="0"/>
          </a:p>
        </p:txBody>
      </p:sp>
      <p:sp>
        <p:nvSpPr>
          <p:cNvPr id="4" name="Нижний колонтитул 3"/>
          <p:cNvSpPr>
            <a:spLocks noGrp="1"/>
          </p:cNvSpPr>
          <p:nvPr>
            <p:ph type="ftr" sz="quarter" idx="11"/>
          </p:nvPr>
        </p:nvSpPr>
        <p:spPr/>
        <p:txBody>
          <a:bodyPr/>
          <a:lstStyle/>
          <a:p>
            <a:pPr>
              <a:defRPr/>
            </a:pPr>
            <a:r>
              <a:rPr lang="en-GB" smtClean="0"/>
              <a:t>A.Konoplyanik, FINEC, SPB, 13.12.2013</a:t>
            </a:r>
            <a:endParaRPr lang="en-US"/>
          </a:p>
        </p:txBody>
      </p:sp>
    </p:spTree>
    <p:extLst>
      <p:ext uri="{BB962C8B-B14F-4D97-AF65-F5344CB8AC3E}">
        <p14:creationId xmlns:p14="http://schemas.microsoft.com/office/powerpoint/2010/main" val="2310391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839200" cy="990600"/>
          </a:xfrm>
        </p:spPr>
        <p:txBody>
          <a:bodyPr/>
          <a:lstStyle/>
          <a:p>
            <a:r>
              <a:rPr lang="en-US" sz="2800" b="1" dirty="0" smtClean="0"/>
              <a:t>Damages and repairs of global oil futures/commodities markets: US role  </a:t>
            </a:r>
            <a:endParaRPr lang="ru-RU" sz="2800" b="1" dirty="0"/>
          </a:p>
        </p:txBody>
      </p:sp>
      <p:sp>
        <p:nvSpPr>
          <p:cNvPr id="3" name="Содержимое 2"/>
          <p:cNvSpPr>
            <a:spLocks noGrp="1"/>
          </p:cNvSpPr>
          <p:nvPr>
            <p:ph idx="1"/>
          </p:nvPr>
        </p:nvSpPr>
        <p:spPr>
          <a:xfrm>
            <a:off x="609600" y="1066800"/>
            <a:ext cx="8229600" cy="5029200"/>
          </a:xfrm>
        </p:spPr>
        <p:txBody>
          <a:bodyPr>
            <a:normAutofit fontScale="92500"/>
          </a:bodyPr>
          <a:lstStyle/>
          <a:p>
            <a:r>
              <a:rPr lang="en-US" sz="2800" u="sng" dirty="0" smtClean="0"/>
              <a:t>US past damaging role</a:t>
            </a:r>
            <a:r>
              <a:rPr lang="ru-RU" sz="2800" u="sng" dirty="0" smtClean="0"/>
              <a:t>: </a:t>
            </a:r>
            <a:endParaRPr lang="en-US" sz="2800" u="sng" dirty="0" smtClean="0"/>
          </a:p>
          <a:p>
            <a:pPr lvl="1"/>
            <a:r>
              <a:rPr lang="en-US" sz="2400" dirty="0" smtClean="0"/>
              <a:t>Abolition of Glass-</a:t>
            </a:r>
            <a:r>
              <a:rPr lang="en-US" sz="2400" dirty="0" err="1" smtClean="0"/>
              <a:t>Stegal</a:t>
            </a:r>
            <a:r>
              <a:rPr lang="en-US" sz="2400" dirty="0" smtClean="0"/>
              <a:t> Law (1999) </a:t>
            </a:r>
          </a:p>
          <a:p>
            <a:pPr lvl="1"/>
            <a:r>
              <a:rPr lang="en-US" sz="2400" dirty="0" smtClean="0"/>
              <a:t>Commodities Futures Modernization Act (CFMA) </a:t>
            </a:r>
            <a:r>
              <a:rPr lang="ru-RU" sz="2400" dirty="0" smtClean="0"/>
              <a:t>(</a:t>
            </a:r>
            <a:r>
              <a:rPr lang="en-US" sz="2400" dirty="0" smtClean="0"/>
              <a:t>Dec. 2000</a:t>
            </a:r>
            <a:r>
              <a:rPr lang="ru-RU" sz="2400" dirty="0" smtClean="0"/>
              <a:t>)</a:t>
            </a:r>
            <a:endParaRPr lang="en-US" sz="2400" dirty="0" smtClean="0"/>
          </a:p>
          <a:p>
            <a:pPr lvl="1"/>
            <a:r>
              <a:rPr lang="en-US" sz="2400" dirty="0" smtClean="0"/>
              <a:t>CFMA left commodity transactions largely outside the reach of CFTC =&gt; left companies with minimal regulatory obligations from too risky operations</a:t>
            </a:r>
          </a:p>
          <a:p>
            <a:r>
              <a:rPr lang="en-US" sz="2800" u="sng" dirty="0" smtClean="0"/>
              <a:t>US expected future repairing role: </a:t>
            </a:r>
          </a:p>
          <a:p>
            <a:pPr lvl="1"/>
            <a:r>
              <a:rPr lang="en-US" sz="2400" dirty="0" smtClean="0"/>
              <a:t>Wall Street Transparency and Accountability Act (Dodd-Frank Act) (enacted by US Congress on July 21, 2010; to come into effect on July 14, 2011 =&gt;?)</a:t>
            </a:r>
          </a:p>
          <a:p>
            <a:pPr lvl="1"/>
            <a:r>
              <a:rPr lang="en-US" sz="2400" dirty="0" smtClean="0"/>
              <a:t>Dodd-Frank effectively replaces CFMA &amp; makes it illegal for producers to execute trades outside forthcoming &amp; more restrictive CFTC rules</a:t>
            </a:r>
          </a:p>
          <a:p>
            <a:pPr lvl="1"/>
            <a:endParaRPr lang="ru-RU" sz="2400" dirty="0" smtClean="0"/>
          </a:p>
        </p:txBody>
      </p:sp>
      <p:sp>
        <p:nvSpPr>
          <p:cNvPr id="4" name="Нижний колонтитул 3"/>
          <p:cNvSpPr>
            <a:spLocks noGrp="1"/>
          </p:cNvSpPr>
          <p:nvPr>
            <p:ph type="ftr" sz="quarter" idx="11"/>
          </p:nvPr>
        </p:nvSpPr>
        <p:spPr>
          <a:xfrm>
            <a:off x="533400" y="6400800"/>
            <a:ext cx="8077200" cy="304800"/>
          </a:xfrm>
        </p:spPr>
        <p:txBody>
          <a:bodyPr/>
          <a:lstStyle/>
          <a:p>
            <a:r>
              <a:rPr lang="en-US" smtClean="0"/>
              <a:t>A.Konoplyanik, FINEC, SPB, 13.12.2013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
            <a:ext cx="9144000" cy="908744"/>
          </a:xfrm>
        </p:spPr>
        <p:txBody>
          <a:bodyPr>
            <a:normAutofit/>
          </a:bodyPr>
          <a:lstStyle/>
          <a:p>
            <a:r>
              <a:rPr lang="en-US" sz="2400" b="1" dirty="0" smtClean="0">
                <a:solidFill>
                  <a:srgbClr val="336699"/>
                </a:solidFill>
                <a:latin typeface="Verdana" pitchFamily="34" charset="0"/>
                <a:ea typeface="Verdana" pitchFamily="34" charset="0"/>
                <a:cs typeface="Verdana" pitchFamily="34" charset="0"/>
              </a:rPr>
              <a:t>Saudi Arabia and USA</a:t>
            </a:r>
            <a:r>
              <a:rPr lang="ru-RU" sz="2400" b="1" dirty="0" smtClean="0">
                <a:solidFill>
                  <a:srgbClr val="336699"/>
                </a:solidFill>
                <a:latin typeface="Verdana" pitchFamily="34" charset="0"/>
                <a:ea typeface="Verdana" pitchFamily="34" charset="0"/>
                <a:cs typeface="Verdana" pitchFamily="34" charset="0"/>
              </a:rPr>
              <a:t> – </a:t>
            </a:r>
            <a:r>
              <a:rPr lang="en-US" sz="2400" b="1" dirty="0" smtClean="0">
                <a:solidFill>
                  <a:srgbClr val="336699"/>
                </a:solidFill>
                <a:latin typeface="Verdana" pitchFamily="34" charset="0"/>
                <a:ea typeface="Verdana" pitchFamily="34" charset="0"/>
                <a:cs typeface="Verdana" pitchFamily="34" charset="0"/>
              </a:rPr>
              <a:t>two countries really influencing today global oil market</a:t>
            </a:r>
            <a:endParaRPr lang="ru-RU" sz="2400" b="1" dirty="0">
              <a:solidFill>
                <a:srgbClr val="336699"/>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179512" y="908720"/>
            <a:ext cx="8964488" cy="5949280"/>
          </a:xfrm>
        </p:spPr>
        <p:txBody>
          <a:bodyPr>
            <a:normAutofit fontScale="85000" lnSpcReduction="20000"/>
          </a:bodyPr>
          <a:lstStyle/>
          <a:p>
            <a:r>
              <a:rPr lang="en-US" b="1" dirty="0" smtClean="0">
                <a:solidFill>
                  <a:srgbClr val="FF6600"/>
                </a:solidFill>
              </a:rPr>
              <a:t>Saudi Arabia</a:t>
            </a:r>
            <a:r>
              <a:rPr lang="ru-RU" b="1" dirty="0" smtClean="0">
                <a:solidFill>
                  <a:srgbClr val="FF6600"/>
                </a:solidFill>
              </a:rPr>
              <a:t> </a:t>
            </a:r>
            <a:r>
              <a:rPr lang="ru-RU" b="1" dirty="0" smtClean="0">
                <a:solidFill>
                  <a:srgbClr val="336699"/>
                </a:solidFill>
              </a:rPr>
              <a:t>(</a:t>
            </a:r>
            <a:r>
              <a:rPr lang="en-US" b="1" dirty="0" smtClean="0">
                <a:solidFill>
                  <a:srgbClr val="336699"/>
                </a:solidFill>
              </a:rPr>
              <a:t>physical oil market)</a:t>
            </a:r>
            <a:r>
              <a:rPr lang="ru-RU" b="1" dirty="0" smtClean="0">
                <a:solidFill>
                  <a:srgbClr val="336699"/>
                </a:solidFill>
              </a:rPr>
              <a:t>: </a:t>
            </a:r>
          </a:p>
          <a:p>
            <a:pPr lvl="1"/>
            <a:r>
              <a:rPr lang="en-US" dirty="0" smtClean="0"/>
              <a:t>Level of production</a:t>
            </a:r>
            <a:r>
              <a:rPr lang="ru-RU" dirty="0" smtClean="0"/>
              <a:t> +</a:t>
            </a:r>
          </a:p>
          <a:p>
            <a:pPr lvl="1"/>
            <a:r>
              <a:rPr lang="en-US" dirty="0" smtClean="0"/>
              <a:t>Level of spare capacities</a:t>
            </a:r>
            <a:r>
              <a:rPr lang="ru-RU" dirty="0" smtClean="0"/>
              <a:t> </a:t>
            </a:r>
            <a:r>
              <a:rPr lang="en-US" dirty="0" smtClean="0"/>
              <a:t>(historically swing producer) </a:t>
            </a:r>
            <a:r>
              <a:rPr lang="ru-RU" dirty="0" smtClean="0"/>
              <a:t>+</a:t>
            </a:r>
          </a:p>
          <a:p>
            <a:pPr lvl="1"/>
            <a:r>
              <a:rPr lang="en-US" dirty="0" smtClean="0"/>
              <a:t>So-called “fair oil price” (propagated internationally) = de facto fiscal price of Saudi Arabia non-deficit budget </a:t>
            </a:r>
            <a:endParaRPr lang="ru-RU" dirty="0" smtClean="0"/>
          </a:p>
          <a:p>
            <a:r>
              <a:rPr lang="en-US" b="1" dirty="0" smtClean="0">
                <a:solidFill>
                  <a:srgbClr val="FF6600"/>
                </a:solidFill>
              </a:rPr>
              <a:t>USA</a:t>
            </a:r>
            <a:r>
              <a:rPr lang="ru-RU" b="1" dirty="0" smtClean="0"/>
              <a:t> </a:t>
            </a:r>
            <a:r>
              <a:rPr lang="ru-RU" b="1" dirty="0" smtClean="0">
                <a:solidFill>
                  <a:srgbClr val="336699"/>
                </a:solidFill>
              </a:rPr>
              <a:t>(</a:t>
            </a:r>
            <a:r>
              <a:rPr lang="en-US" b="1" dirty="0" smtClean="0">
                <a:solidFill>
                  <a:srgbClr val="336699"/>
                </a:solidFill>
              </a:rPr>
              <a:t>paper oil market</a:t>
            </a:r>
            <a:r>
              <a:rPr lang="ru-RU" b="1" dirty="0" smtClean="0">
                <a:solidFill>
                  <a:srgbClr val="336699"/>
                </a:solidFill>
              </a:rPr>
              <a:t>):</a:t>
            </a:r>
          </a:p>
          <a:p>
            <a:pPr lvl="1"/>
            <a:r>
              <a:rPr lang="en-US" dirty="0" smtClean="0"/>
              <a:t>US role in global economy &amp; global financial markets +</a:t>
            </a:r>
          </a:p>
          <a:p>
            <a:pPr lvl="1"/>
            <a:r>
              <a:rPr lang="en-US" dirty="0" smtClean="0"/>
              <a:t>Value of financial (incl. oil) derivatives under US control (4US  banks </a:t>
            </a:r>
            <a:r>
              <a:rPr lang="en-US" dirty="0" err="1" smtClean="0"/>
              <a:t>vs</a:t>
            </a:r>
            <a:r>
              <a:rPr lang="en-US" dirty="0" smtClean="0"/>
              <a:t> 95%) (IMEMO RAS) </a:t>
            </a:r>
            <a:r>
              <a:rPr lang="ru-RU" dirty="0" smtClean="0"/>
              <a:t>+</a:t>
            </a:r>
          </a:p>
          <a:p>
            <a:pPr lvl="1"/>
            <a:r>
              <a:rPr lang="en-US" dirty="0" smtClean="0"/>
              <a:t>Oil pricing in US dollars</a:t>
            </a:r>
            <a:r>
              <a:rPr lang="ru-RU" dirty="0" smtClean="0"/>
              <a:t> </a:t>
            </a:r>
            <a:r>
              <a:rPr lang="en-US" dirty="0" smtClean="0"/>
              <a:t>(both physical oil &amp; financial oil derivatives)</a:t>
            </a:r>
            <a:r>
              <a:rPr lang="ru-RU" dirty="0" smtClean="0"/>
              <a:t> + </a:t>
            </a:r>
          </a:p>
          <a:p>
            <a:pPr lvl="1"/>
            <a:r>
              <a:rPr lang="en-US" dirty="0" smtClean="0"/>
              <a:t>USD emission controlled by US FRS</a:t>
            </a:r>
            <a:r>
              <a:rPr lang="ru-RU" dirty="0" smtClean="0"/>
              <a:t> </a:t>
            </a:r>
            <a:r>
              <a:rPr lang="en-US" dirty="0" smtClean="0"/>
              <a:t>+</a:t>
            </a:r>
            <a:endParaRPr lang="ru-RU" dirty="0" smtClean="0"/>
          </a:p>
          <a:p>
            <a:pPr lvl="1"/>
            <a:r>
              <a:rPr lang="en-US" dirty="0" smtClean="0"/>
              <a:t>Recycling of petrodollars (1970/80-ies: in goods, nowadays – in financial services)</a:t>
            </a:r>
          </a:p>
          <a:p>
            <a:pPr lvl="1"/>
            <a:r>
              <a:rPr lang="en-US" dirty="0" smtClean="0"/>
              <a:t>Result: US today as oil importer spend less (at physical oil market) than it earns in oil-related financial transactions (at paper oil market) (IMEMO RAS)</a:t>
            </a:r>
            <a:endParaRPr lang="ru-RU" dirty="0" smtClean="0"/>
          </a:p>
          <a:p>
            <a:pPr lvl="1"/>
            <a:endParaRPr lang="ru-RU" dirty="0" smtClean="0"/>
          </a:p>
          <a:p>
            <a:pPr lvl="1">
              <a:buNone/>
            </a:pPr>
            <a:endParaRPr lang="ru-RU" dirty="0"/>
          </a:p>
        </p:txBody>
      </p:sp>
      <p:sp>
        <p:nvSpPr>
          <p:cNvPr id="4" name="Нижний колонтитул 3"/>
          <p:cNvSpPr>
            <a:spLocks noGrp="1"/>
          </p:cNvSpPr>
          <p:nvPr>
            <p:ph type="ftr" sz="quarter" idx="11"/>
          </p:nvPr>
        </p:nvSpPr>
        <p:spPr>
          <a:xfrm>
            <a:off x="4499992" y="6492899"/>
            <a:ext cx="4215412" cy="365125"/>
          </a:xfrm>
        </p:spPr>
        <p:txBody>
          <a:bodyPr/>
          <a:lstStyle/>
          <a:p>
            <a:r>
              <a:rPr lang="en-US" dirty="0" err="1" smtClean="0"/>
              <a:t>A.Konoplyanik</a:t>
            </a:r>
            <a:r>
              <a:rPr lang="en-US" dirty="0" smtClean="0"/>
              <a:t>, FINEC, SPB, 13.12.2013</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4624"/>
            <a:ext cx="7772400" cy="1143000"/>
          </a:xfrm>
        </p:spPr>
        <p:txBody>
          <a:bodyPr/>
          <a:lstStyle/>
          <a:p>
            <a:r>
              <a:rPr lang="en-US" dirty="0" smtClean="0"/>
              <a:t>Table of contents</a:t>
            </a:r>
            <a:endParaRPr lang="ru-RU" dirty="0"/>
          </a:p>
        </p:txBody>
      </p:sp>
      <p:sp>
        <p:nvSpPr>
          <p:cNvPr id="3" name="Объект 2"/>
          <p:cNvSpPr>
            <a:spLocks noGrp="1"/>
          </p:cNvSpPr>
          <p:nvPr>
            <p:ph idx="1"/>
          </p:nvPr>
        </p:nvSpPr>
        <p:spPr>
          <a:xfrm>
            <a:off x="685800" y="1052736"/>
            <a:ext cx="8062664" cy="5400600"/>
          </a:xfrm>
        </p:spPr>
        <p:txBody>
          <a:bodyPr/>
          <a:lstStyle/>
          <a:p>
            <a:r>
              <a:rPr lang="en-US" b="1" dirty="0" smtClean="0">
                <a:solidFill>
                  <a:srgbClr val="FF0000"/>
                </a:solidFill>
                <a:latin typeface="+mj-lt"/>
              </a:rPr>
              <a:t>Energy markets: general trends &amp; evolution curves, contractual structures &amp; pricing mechanisms (author’s economic interpretation of </a:t>
            </a:r>
            <a:r>
              <a:rPr lang="en-US" b="1" dirty="0" err="1" smtClean="0">
                <a:solidFill>
                  <a:srgbClr val="FF0000"/>
                </a:solidFill>
                <a:latin typeface="+mj-lt"/>
              </a:rPr>
              <a:t>Hubbert’s</a:t>
            </a:r>
            <a:r>
              <a:rPr lang="en-US" b="1" dirty="0" smtClean="0">
                <a:solidFill>
                  <a:srgbClr val="FF0000"/>
                </a:solidFill>
                <a:latin typeface="+mj-lt"/>
              </a:rPr>
              <a:t> curves)</a:t>
            </a:r>
          </a:p>
          <a:p>
            <a:r>
              <a:rPr lang="en-US" dirty="0" smtClean="0">
                <a:latin typeface="+mj-lt"/>
              </a:rPr>
              <a:t>International oil: five stages of global oil market development since 1928</a:t>
            </a:r>
          </a:p>
          <a:p>
            <a:r>
              <a:rPr lang="en-US" dirty="0">
                <a:latin typeface="+mj-lt"/>
              </a:rPr>
              <a:t>2000-ies: new stage in oil</a:t>
            </a:r>
            <a:r>
              <a:rPr lang="ru-RU" dirty="0">
                <a:latin typeface="+mj-lt"/>
              </a:rPr>
              <a:t> </a:t>
            </a:r>
            <a:r>
              <a:rPr lang="en-US" dirty="0" smtClean="0">
                <a:latin typeface="+mj-lt"/>
              </a:rPr>
              <a:t>pricing</a:t>
            </a:r>
          </a:p>
          <a:p>
            <a:r>
              <a:rPr lang="en-US" dirty="0" smtClean="0">
                <a:latin typeface="+mj-lt"/>
              </a:rPr>
              <a:t>Role of some market players (Saudi Arabia, USA, Russia)</a:t>
            </a:r>
          </a:p>
          <a:p>
            <a:endParaRPr lang="en-US" dirty="0" smtClean="0"/>
          </a:p>
          <a:p>
            <a:endParaRPr lang="ru-RU" dirty="0"/>
          </a:p>
        </p:txBody>
      </p:sp>
      <p:sp>
        <p:nvSpPr>
          <p:cNvPr id="4" name="Нижний колонтитул 3"/>
          <p:cNvSpPr>
            <a:spLocks noGrp="1"/>
          </p:cNvSpPr>
          <p:nvPr>
            <p:ph type="ftr" sz="quarter" idx="11"/>
          </p:nvPr>
        </p:nvSpPr>
        <p:spPr>
          <a:xfrm>
            <a:off x="1835696" y="6428184"/>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1978688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3992"/>
            <a:ext cx="9144000" cy="692720"/>
          </a:xfrm>
        </p:spPr>
        <p:txBody>
          <a:bodyPr>
            <a:normAutofit/>
          </a:bodyPr>
          <a:lstStyle/>
          <a:p>
            <a:r>
              <a:rPr lang="en-US" sz="2400" b="1" dirty="0" smtClean="0">
                <a:solidFill>
                  <a:srgbClr val="336699"/>
                </a:solidFill>
                <a:latin typeface="Verdana" pitchFamily="34" charset="0"/>
                <a:ea typeface="Verdana" pitchFamily="34" charset="0"/>
                <a:cs typeface="Verdana" pitchFamily="34" charset="0"/>
              </a:rPr>
              <a:t>USA</a:t>
            </a:r>
            <a:r>
              <a:rPr lang="ru-RU" sz="2400" b="1" dirty="0" smtClean="0">
                <a:solidFill>
                  <a:srgbClr val="336699"/>
                </a:solidFill>
                <a:latin typeface="Verdana" pitchFamily="34" charset="0"/>
                <a:ea typeface="Verdana" pitchFamily="34" charset="0"/>
                <a:cs typeface="Verdana" pitchFamily="34" charset="0"/>
              </a:rPr>
              <a:t> </a:t>
            </a:r>
            <a:r>
              <a:rPr lang="en-US" sz="2400" b="1" dirty="0" smtClean="0">
                <a:solidFill>
                  <a:srgbClr val="336699"/>
                </a:solidFill>
                <a:latin typeface="Verdana" pitchFamily="34" charset="0"/>
                <a:ea typeface="Verdana" pitchFamily="34" charset="0"/>
                <a:cs typeface="Verdana" pitchFamily="34" charset="0"/>
              </a:rPr>
              <a:t>at global oil market: what happens next?</a:t>
            </a:r>
            <a:endParaRPr lang="ru-RU" sz="2400" b="1" dirty="0">
              <a:solidFill>
                <a:srgbClr val="336699"/>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457200" y="1071546"/>
            <a:ext cx="8472518" cy="5429288"/>
          </a:xfrm>
        </p:spPr>
        <p:txBody>
          <a:bodyPr>
            <a:normAutofit lnSpcReduction="10000"/>
          </a:bodyPr>
          <a:lstStyle/>
          <a:p>
            <a:r>
              <a:rPr lang="en-US" b="1" dirty="0">
                <a:solidFill>
                  <a:srgbClr val="FF6600"/>
                </a:solidFill>
              </a:rPr>
              <a:t>USA</a:t>
            </a:r>
            <a:r>
              <a:rPr lang="ru-RU" b="1" dirty="0"/>
              <a:t> </a:t>
            </a:r>
            <a:r>
              <a:rPr lang="ru-RU" b="1" dirty="0">
                <a:solidFill>
                  <a:srgbClr val="336699"/>
                </a:solidFill>
              </a:rPr>
              <a:t>(</a:t>
            </a:r>
            <a:r>
              <a:rPr lang="en-US" b="1" dirty="0">
                <a:solidFill>
                  <a:srgbClr val="336699"/>
                </a:solidFill>
              </a:rPr>
              <a:t>increasing role at physical oil market</a:t>
            </a:r>
            <a:r>
              <a:rPr lang="ru-RU" b="1" dirty="0">
                <a:solidFill>
                  <a:srgbClr val="336699"/>
                </a:solidFill>
              </a:rPr>
              <a:t>):</a:t>
            </a:r>
          </a:p>
          <a:p>
            <a:pPr lvl="1"/>
            <a:r>
              <a:rPr lang="en-US" dirty="0"/>
              <a:t>Decreasing crude import</a:t>
            </a:r>
          </a:p>
          <a:p>
            <a:pPr lvl="1"/>
            <a:r>
              <a:rPr lang="en-US" dirty="0"/>
              <a:t>Increasing exports of petroleum </a:t>
            </a:r>
            <a:r>
              <a:rPr lang="en-US" dirty="0" smtClean="0"/>
              <a:t>products</a:t>
            </a:r>
            <a:endParaRPr lang="en-US" dirty="0"/>
          </a:p>
          <a:p>
            <a:pPr lvl="1"/>
            <a:r>
              <a:rPr lang="en-US" dirty="0"/>
              <a:t>From shale gas to shale oil revolution (same technologies within same institutional environment to the market with higher monetization prospects</a:t>
            </a:r>
            <a:r>
              <a:rPr lang="en-US" dirty="0" smtClean="0"/>
              <a:t>)</a:t>
            </a:r>
          </a:p>
          <a:p>
            <a:pPr lvl="1"/>
            <a:r>
              <a:rPr lang="en-US" dirty="0" smtClean="0"/>
              <a:t>US: from gas importer to LNG exporter =&gt; further on to </a:t>
            </a:r>
            <a:r>
              <a:rPr lang="en-US" dirty="0"/>
              <a:t>o</a:t>
            </a:r>
            <a:r>
              <a:rPr lang="en-US" dirty="0" smtClean="0"/>
              <a:t>il exporter?</a:t>
            </a:r>
            <a:endParaRPr lang="ru-RU" dirty="0"/>
          </a:p>
          <a:p>
            <a:r>
              <a:rPr lang="en-US" b="1" dirty="0" smtClean="0">
                <a:solidFill>
                  <a:srgbClr val="FF6600"/>
                </a:solidFill>
              </a:rPr>
              <a:t>Whether we are moving towards </a:t>
            </a:r>
            <a:r>
              <a:rPr lang="en-US" b="1" dirty="0">
                <a:solidFill>
                  <a:srgbClr val="FF6600"/>
                </a:solidFill>
              </a:rPr>
              <a:t>unipolar oil world within double-segment global oil market? </a:t>
            </a:r>
            <a:endParaRPr lang="en-US" b="1" dirty="0" smtClean="0">
              <a:solidFill>
                <a:srgbClr val="FF6600"/>
              </a:solidFill>
            </a:endParaRPr>
          </a:p>
          <a:p>
            <a:pPr lvl="1">
              <a:buNone/>
            </a:pPr>
            <a:endParaRPr lang="ru-RU" dirty="0"/>
          </a:p>
        </p:txBody>
      </p:sp>
      <p:sp>
        <p:nvSpPr>
          <p:cNvPr id="4" name="Нижний колонтитул 3"/>
          <p:cNvSpPr>
            <a:spLocks noGrp="1"/>
          </p:cNvSpPr>
          <p:nvPr>
            <p:ph type="ftr" sz="quarter" idx="11"/>
          </p:nvPr>
        </p:nvSpPr>
        <p:spPr>
          <a:xfrm>
            <a:off x="500034" y="6492899"/>
            <a:ext cx="8215370" cy="365125"/>
          </a:xfrm>
        </p:spPr>
        <p:txBody>
          <a:bodyPr/>
          <a:lstStyle/>
          <a:p>
            <a:r>
              <a:rPr lang="en-US" smtClean="0"/>
              <a:t>A.Konoplyanik, FINEC, SPB, 13.12.2013</a:t>
            </a:r>
            <a:endParaRPr lang="ru-RU" dirty="0"/>
          </a:p>
        </p:txBody>
      </p:sp>
    </p:spTree>
    <p:extLst>
      <p:ext uri="{BB962C8B-B14F-4D97-AF65-F5344CB8AC3E}">
        <p14:creationId xmlns:p14="http://schemas.microsoft.com/office/powerpoint/2010/main" val="491082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
            <a:ext cx="9144000" cy="642942"/>
          </a:xfrm>
        </p:spPr>
        <p:txBody>
          <a:bodyPr>
            <a:normAutofit/>
          </a:bodyPr>
          <a:lstStyle/>
          <a:p>
            <a:r>
              <a:rPr lang="en-US" sz="2800" b="1" dirty="0" smtClean="0">
                <a:solidFill>
                  <a:srgbClr val="336699"/>
                </a:solidFill>
                <a:latin typeface="Verdana" pitchFamily="34" charset="0"/>
                <a:ea typeface="Verdana" pitchFamily="34" charset="0"/>
                <a:cs typeface="Verdana" pitchFamily="34" charset="0"/>
              </a:rPr>
              <a:t>USSR/Russia at the global oil market (1)</a:t>
            </a:r>
            <a:endParaRPr lang="ru-RU" sz="2800" b="1" dirty="0">
              <a:solidFill>
                <a:srgbClr val="336699"/>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179512" y="571480"/>
            <a:ext cx="8712968" cy="6286520"/>
          </a:xfrm>
        </p:spPr>
        <p:txBody>
          <a:bodyPr>
            <a:normAutofit/>
          </a:bodyPr>
          <a:lstStyle/>
          <a:p>
            <a:r>
              <a:rPr lang="ru-RU" dirty="0" smtClean="0"/>
              <a:t> </a:t>
            </a:r>
            <a:r>
              <a:rPr lang="en-US" sz="3500" b="1" dirty="0" smtClean="0">
                <a:solidFill>
                  <a:srgbClr val="336699"/>
                </a:solidFill>
              </a:rPr>
              <a:t>Yesterday</a:t>
            </a:r>
            <a:r>
              <a:rPr lang="ru-RU" sz="3500" b="1" dirty="0" smtClean="0">
                <a:solidFill>
                  <a:srgbClr val="336699"/>
                </a:solidFill>
              </a:rPr>
              <a:t>:</a:t>
            </a:r>
            <a:r>
              <a:rPr lang="ru-RU" sz="3500" dirty="0" smtClean="0"/>
              <a:t> </a:t>
            </a:r>
            <a:r>
              <a:rPr lang="en-US" sz="3500" b="1" dirty="0" smtClean="0">
                <a:solidFill>
                  <a:srgbClr val="FF6600"/>
                </a:solidFill>
              </a:rPr>
              <a:t>USSR</a:t>
            </a:r>
            <a:r>
              <a:rPr lang="en-US" sz="3500" dirty="0" smtClean="0">
                <a:solidFill>
                  <a:srgbClr val="FF6600"/>
                </a:solidFill>
              </a:rPr>
              <a:t> at the “physical oil” market stages </a:t>
            </a:r>
            <a:r>
              <a:rPr lang="ru-RU" sz="3500" dirty="0" smtClean="0">
                <a:solidFill>
                  <a:srgbClr val="FF6600"/>
                </a:solidFill>
              </a:rPr>
              <a:t>(</a:t>
            </a:r>
            <a:r>
              <a:rPr lang="en-US" sz="3500" dirty="0" smtClean="0">
                <a:solidFill>
                  <a:srgbClr val="FF6600"/>
                </a:solidFill>
              </a:rPr>
              <a:t>stages</a:t>
            </a:r>
            <a:r>
              <a:rPr lang="ru-RU" sz="3500" dirty="0" smtClean="0">
                <a:solidFill>
                  <a:srgbClr val="FF6600"/>
                </a:solidFill>
              </a:rPr>
              <a:t> 2-3): </a:t>
            </a:r>
          </a:p>
          <a:p>
            <a:pPr lvl="1"/>
            <a:r>
              <a:rPr lang="en-US" dirty="0" smtClean="0"/>
              <a:t>USSR oil production level did not play significant role in defining state of the international oil market</a:t>
            </a:r>
            <a:r>
              <a:rPr lang="ru-RU" dirty="0" smtClean="0"/>
              <a:t>  =</a:t>
            </a:r>
            <a:r>
              <a:rPr lang="en-US" dirty="0" smtClean="0"/>
              <a:t>&gt; USSR was a</a:t>
            </a:r>
            <a:r>
              <a:rPr lang="ru-RU" dirty="0" smtClean="0"/>
              <a:t> «</a:t>
            </a:r>
            <a:r>
              <a:rPr lang="en-US" dirty="0" smtClean="0"/>
              <a:t>price-taker</a:t>
            </a:r>
            <a:r>
              <a:rPr lang="ru-RU" dirty="0" smtClean="0"/>
              <a:t>», </a:t>
            </a:r>
            <a:r>
              <a:rPr lang="en-US" dirty="0" smtClean="0"/>
              <a:t>not a</a:t>
            </a:r>
            <a:r>
              <a:rPr lang="ru-RU" dirty="0" smtClean="0"/>
              <a:t> «</a:t>
            </a:r>
            <a:r>
              <a:rPr lang="en-US" dirty="0" smtClean="0"/>
              <a:t>price-maker</a:t>
            </a:r>
            <a:r>
              <a:rPr lang="ru-RU" dirty="0" smtClean="0"/>
              <a:t>»:</a:t>
            </a:r>
          </a:p>
          <a:p>
            <a:pPr lvl="2"/>
            <a:r>
              <a:rPr lang="en-US" sz="2900" dirty="0" smtClean="0"/>
              <a:t>Geography – far away from world consumption centers</a:t>
            </a:r>
            <a:r>
              <a:rPr lang="ru-RU" sz="2900" dirty="0" smtClean="0"/>
              <a:t>, </a:t>
            </a:r>
          </a:p>
          <a:p>
            <a:pPr lvl="2"/>
            <a:r>
              <a:rPr lang="en-US" sz="2900" dirty="0" smtClean="0"/>
              <a:t>High costs level</a:t>
            </a:r>
            <a:r>
              <a:rPr lang="ru-RU" sz="2900" dirty="0" smtClean="0"/>
              <a:t>, </a:t>
            </a:r>
          </a:p>
          <a:p>
            <a:pPr lvl="2"/>
            <a:r>
              <a:rPr lang="en-US" sz="2900" dirty="0" smtClean="0"/>
              <a:t>No reserve capacities</a:t>
            </a:r>
            <a:r>
              <a:rPr lang="ru-RU" sz="2900" dirty="0" smtClean="0"/>
              <a:t>, </a:t>
            </a:r>
            <a:r>
              <a:rPr lang="en-US" sz="2900" dirty="0" smtClean="0"/>
              <a:t>but in case of their appearance </a:t>
            </a:r>
            <a:r>
              <a:rPr lang="ru-RU" sz="2900" dirty="0" smtClean="0"/>
              <a:t>– </a:t>
            </a:r>
            <a:r>
              <a:rPr lang="en-US" sz="2900" dirty="0" smtClean="0"/>
              <a:t>no economically justified possibilities to arbitrage them for price-making reasons</a:t>
            </a:r>
            <a:endParaRPr lang="ru-RU" sz="2900" dirty="0" smtClean="0"/>
          </a:p>
        </p:txBody>
      </p:sp>
      <p:sp>
        <p:nvSpPr>
          <p:cNvPr id="4" name="Нижний колонтитул 3"/>
          <p:cNvSpPr>
            <a:spLocks noGrp="1"/>
          </p:cNvSpPr>
          <p:nvPr>
            <p:ph type="ftr" sz="quarter" idx="11"/>
          </p:nvPr>
        </p:nvSpPr>
        <p:spPr>
          <a:xfrm>
            <a:off x="571472" y="6492899"/>
            <a:ext cx="8143932" cy="365125"/>
          </a:xfrm>
        </p:spPr>
        <p:txBody>
          <a:bodyPr/>
          <a:lstStyle/>
          <a:p>
            <a:r>
              <a:rPr lang="en-US" smtClean="0"/>
              <a:t>A.Konoplyanik, FINEC, SPB, 13.12.2013</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
            <a:ext cx="9144000" cy="642942"/>
          </a:xfrm>
        </p:spPr>
        <p:txBody>
          <a:bodyPr>
            <a:normAutofit/>
          </a:bodyPr>
          <a:lstStyle/>
          <a:p>
            <a:r>
              <a:rPr lang="en-US" sz="2800" b="1" dirty="0" smtClean="0">
                <a:solidFill>
                  <a:srgbClr val="336699"/>
                </a:solidFill>
                <a:latin typeface="Verdana" pitchFamily="34" charset="0"/>
                <a:ea typeface="Verdana" pitchFamily="34" charset="0"/>
                <a:cs typeface="Verdana" pitchFamily="34" charset="0"/>
              </a:rPr>
              <a:t>USSR/Russia at the global oil market (2)</a:t>
            </a:r>
            <a:endParaRPr lang="ru-RU" sz="2800" b="1" dirty="0">
              <a:solidFill>
                <a:srgbClr val="336699"/>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35496" y="620688"/>
            <a:ext cx="8964488" cy="6021288"/>
          </a:xfrm>
        </p:spPr>
        <p:txBody>
          <a:bodyPr>
            <a:normAutofit fontScale="77500" lnSpcReduction="20000"/>
          </a:bodyPr>
          <a:lstStyle/>
          <a:p>
            <a:r>
              <a:rPr lang="en-US" sz="3500" b="1" dirty="0" smtClean="0">
                <a:solidFill>
                  <a:srgbClr val="336699"/>
                </a:solidFill>
              </a:rPr>
              <a:t>Today</a:t>
            </a:r>
            <a:r>
              <a:rPr lang="ru-RU" sz="3500" b="1" dirty="0" smtClean="0">
                <a:solidFill>
                  <a:srgbClr val="336699"/>
                </a:solidFill>
              </a:rPr>
              <a:t>: </a:t>
            </a:r>
            <a:r>
              <a:rPr lang="en-US" sz="3500" b="1" dirty="0" smtClean="0">
                <a:solidFill>
                  <a:srgbClr val="FF6600"/>
                </a:solidFill>
              </a:rPr>
              <a:t>Russia</a:t>
            </a:r>
            <a:r>
              <a:rPr lang="ru-RU" sz="3500" dirty="0" smtClean="0">
                <a:solidFill>
                  <a:srgbClr val="FF6600"/>
                </a:solidFill>
              </a:rPr>
              <a:t> </a:t>
            </a:r>
            <a:r>
              <a:rPr lang="en-US" sz="3500" dirty="0" smtClean="0">
                <a:solidFill>
                  <a:srgbClr val="FF6600"/>
                </a:solidFill>
              </a:rPr>
              <a:t>at the </a:t>
            </a:r>
            <a:r>
              <a:rPr lang="ru-RU" sz="3500" dirty="0" smtClean="0">
                <a:solidFill>
                  <a:srgbClr val="FF6600"/>
                </a:solidFill>
              </a:rPr>
              <a:t> </a:t>
            </a:r>
            <a:r>
              <a:rPr lang="en-US" sz="3500" dirty="0" smtClean="0">
                <a:solidFill>
                  <a:srgbClr val="FF6600"/>
                </a:solidFill>
              </a:rPr>
              <a:t>“paper oil” market stages</a:t>
            </a:r>
            <a:r>
              <a:rPr lang="ru-RU" sz="3500" dirty="0" smtClean="0">
                <a:solidFill>
                  <a:srgbClr val="FF6600"/>
                </a:solidFill>
              </a:rPr>
              <a:t> (</a:t>
            </a:r>
            <a:r>
              <a:rPr lang="en-US" sz="3500" dirty="0" smtClean="0">
                <a:solidFill>
                  <a:srgbClr val="FF6600"/>
                </a:solidFill>
              </a:rPr>
              <a:t>stages</a:t>
            </a:r>
            <a:r>
              <a:rPr lang="ru-RU" sz="3500" dirty="0" smtClean="0">
                <a:solidFill>
                  <a:srgbClr val="FF6600"/>
                </a:solidFill>
              </a:rPr>
              <a:t> 4-5):</a:t>
            </a:r>
          </a:p>
          <a:p>
            <a:pPr lvl="1"/>
            <a:r>
              <a:rPr lang="en-US" sz="3100" dirty="0" smtClean="0"/>
              <a:t>Russian oil production level does not play significant role in defining state of the international oil market</a:t>
            </a:r>
            <a:r>
              <a:rPr lang="ru-RU" sz="3100" dirty="0" smtClean="0"/>
              <a:t> =</a:t>
            </a:r>
            <a:r>
              <a:rPr lang="en-US" sz="3100" dirty="0" smtClean="0"/>
              <a:t>&gt; Russia is a </a:t>
            </a:r>
            <a:r>
              <a:rPr lang="ru-RU" sz="3100" dirty="0" smtClean="0"/>
              <a:t>«</a:t>
            </a:r>
            <a:r>
              <a:rPr lang="en-US" sz="3100" dirty="0" smtClean="0"/>
              <a:t>price-taker</a:t>
            </a:r>
            <a:r>
              <a:rPr lang="ru-RU" sz="3100" dirty="0" smtClean="0"/>
              <a:t>», </a:t>
            </a:r>
            <a:r>
              <a:rPr lang="en-US" sz="3100" dirty="0" smtClean="0"/>
              <a:t>not a</a:t>
            </a:r>
            <a:r>
              <a:rPr lang="ru-RU" sz="3100" dirty="0" smtClean="0"/>
              <a:t> «</a:t>
            </a:r>
            <a:r>
              <a:rPr lang="en-US" sz="3100" dirty="0" smtClean="0"/>
              <a:t>price-maker</a:t>
            </a:r>
            <a:r>
              <a:rPr lang="ru-RU" sz="3100" dirty="0" smtClean="0"/>
              <a:t>», </a:t>
            </a:r>
            <a:r>
              <a:rPr lang="en-US" sz="3100" dirty="0" smtClean="0"/>
              <a:t>it is not (and can’t be) an “energy superpower”</a:t>
            </a:r>
            <a:r>
              <a:rPr lang="ru-RU" sz="3100" dirty="0" smtClean="0"/>
              <a:t>:</a:t>
            </a:r>
          </a:p>
          <a:p>
            <a:pPr lvl="2"/>
            <a:r>
              <a:rPr lang="en-US" sz="3100" dirty="0"/>
              <a:t>The same factors as in the USSR</a:t>
            </a:r>
            <a:r>
              <a:rPr lang="ru-RU" sz="3100" dirty="0"/>
              <a:t> (</a:t>
            </a:r>
            <a:r>
              <a:rPr lang="en-US" sz="3100" dirty="0"/>
              <a:t>worsening geography / geology, high costs, no reserve capacities</a:t>
            </a:r>
            <a:r>
              <a:rPr lang="ru-RU" sz="3100" dirty="0"/>
              <a:t>), </a:t>
            </a:r>
            <a:r>
              <a:rPr lang="en-US" sz="3100" dirty="0"/>
              <a:t>plus yet underdevelopment of domestic financial market / system</a:t>
            </a:r>
            <a:r>
              <a:rPr lang="ru-RU" sz="3100" dirty="0"/>
              <a:t>:</a:t>
            </a:r>
          </a:p>
          <a:p>
            <a:pPr lvl="3"/>
            <a:r>
              <a:rPr lang="en-US" sz="2800" dirty="0"/>
              <a:t>Russia de facto not represented at the oil financial derivatives markets</a:t>
            </a:r>
            <a:r>
              <a:rPr lang="ru-RU" sz="2800" dirty="0"/>
              <a:t> (</a:t>
            </a:r>
            <a:r>
              <a:rPr lang="en-US" sz="2800" dirty="0"/>
              <a:t>at the level of statistical discrepancy</a:t>
            </a:r>
            <a:r>
              <a:rPr lang="ru-RU" sz="2800" dirty="0"/>
              <a:t>?) =</a:t>
            </a:r>
            <a:r>
              <a:rPr lang="en-US" sz="2800" dirty="0"/>
              <a:t>&gt; whether it can play noticeable role there if/when domestic financial market underdeveloped</a:t>
            </a:r>
            <a:r>
              <a:rPr lang="ru-RU" sz="2800" dirty="0"/>
              <a:t> ?</a:t>
            </a:r>
            <a:r>
              <a:rPr lang="en-US" sz="2800" dirty="0"/>
              <a:t> =&gt; matter of time</a:t>
            </a:r>
            <a:endParaRPr lang="ru-RU" sz="2800" dirty="0"/>
          </a:p>
          <a:p>
            <a:pPr lvl="3"/>
            <a:r>
              <a:rPr lang="en-US" sz="2800" dirty="0"/>
              <a:t>Yet absence of domestic oil exchange market </a:t>
            </a:r>
            <a:r>
              <a:rPr lang="ru-RU" sz="2800" dirty="0"/>
              <a:t>(</a:t>
            </a:r>
            <a:r>
              <a:rPr lang="en-US" sz="2800" dirty="0"/>
              <a:t>local monopolies at physical market </a:t>
            </a:r>
            <a:r>
              <a:rPr lang="ru-RU" sz="2800" dirty="0"/>
              <a:t>+ </a:t>
            </a:r>
            <a:r>
              <a:rPr lang="en-US" sz="2800" dirty="0"/>
              <a:t>underdeveloped financial market</a:t>
            </a:r>
            <a:r>
              <a:rPr lang="ru-RU" sz="2800" dirty="0"/>
              <a:t> + </a:t>
            </a:r>
            <a:r>
              <a:rPr lang="en-US" sz="2800" dirty="0"/>
              <a:t>absence of “quality bank” for oil</a:t>
            </a:r>
            <a:r>
              <a:rPr lang="ru-RU" sz="2800" dirty="0"/>
              <a:t> + …)</a:t>
            </a:r>
            <a:r>
              <a:rPr lang="en-US" sz="2800" dirty="0"/>
              <a:t> =&gt; matter of time</a:t>
            </a:r>
            <a:endParaRPr lang="ru-RU" sz="2800" dirty="0"/>
          </a:p>
          <a:p>
            <a:pPr lvl="3"/>
            <a:r>
              <a:rPr lang="en-US" sz="2800" dirty="0"/>
              <a:t>Sequence of actions</a:t>
            </a:r>
            <a:r>
              <a:rPr lang="ru-RU" sz="2800" dirty="0"/>
              <a:t>: </a:t>
            </a:r>
            <a:r>
              <a:rPr lang="en-US" sz="2800" dirty="0"/>
              <a:t>first – financial system,</a:t>
            </a:r>
            <a:r>
              <a:rPr lang="ru-RU" sz="2800" dirty="0"/>
              <a:t> </a:t>
            </a:r>
            <a:r>
              <a:rPr lang="en-US" sz="2800" dirty="0"/>
              <a:t>then oil exchange trading</a:t>
            </a:r>
            <a:r>
              <a:rPr lang="ru-RU" sz="2800" dirty="0"/>
              <a:t> (</a:t>
            </a:r>
            <a:r>
              <a:rPr lang="en-US" sz="2800" dirty="0"/>
              <a:t>historical experience from global oil market development</a:t>
            </a:r>
            <a:r>
              <a:rPr lang="ru-RU" sz="2800" dirty="0"/>
              <a:t>)</a:t>
            </a:r>
          </a:p>
          <a:p>
            <a:pPr lvl="2"/>
            <a:r>
              <a:rPr lang="en-US" sz="3100" dirty="0" smtClean="0"/>
              <a:t>Key: investment climate &amp; cost reduction through value chain</a:t>
            </a:r>
          </a:p>
        </p:txBody>
      </p:sp>
      <p:sp>
        <p:nvSpPr>
          <p:cNvPr id="4" name="Нижний колонтитул 3"/>
          <p:cNvSpPr>
            <a:spLocks noGrp="1"/>
          </p:cNvSpPr>
          <p:nvPr>
            <p:ph type="ftr" sz="quarter" idx="11"/>
          </p:nvPr>
        </p:nvSpPr>
        <p:spPr>
          <a:xfrm>
            <a:off x="571472" y="6492899"/>
            <a:ext cx="8143932" cy="365125"/>
          </a:xfrm>
        </p:spPr>
        <p:txBody>
          <a:bodyPr/>
          <a:lstStyle/>
          <a:p>
            <a:r>
              <a:rPr lang="en-US" smtClean="0"/>
              <a:t>A.Konoplyanik, FINEC, SPB, 13.12.2013</a:t>
            </a:r>
            <a:endParaRPr lang="ru-RU" dirty="0"/>
          </a:p>
        </p:txBody>
      </p:sp>
    </p:spTree>
    <p:extLst>
      <p:ext uri="{BB962C8B-B14F-4D97-AF65-F5344CB8AC3E}">
        <p14:creationId xmlns:p14="http://schemas.microsoft.com/office/powerpoint/2010/main" val="4000717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84976" cy="5976664"/>
          </a:xfrm>
        </p:spPr>
        <p:txBody>
          <a:bodyPr/>
          <a:lstStyle/>
          <a:p>
            <a:r>
              <a:rPr lang="en-US" sz="4000" b="1" dirty="0" smtClean="0">
                <a:solidFill>
                  <a:srgbClr val="006699"/>
                </a:solidFill>
                <a:latin typeface="Verdana" pitchFamily="34" charset="0"/>
                <a:ea typeface="Verdana" pitchFamily="34" charset="0"/>
                <a:cs typeface="Verdana" pitchFamily="34" charset="0"/>
              </a:rPr>
              <a:t>Thank you for your attention!</a:t>
            </a:r>
            <a:r>
              <a:rPr lang="ru-RU" sz="4000" b="1" dirty="0" smtClean="0">
                <a:solidFill>
                  <a:srgbClr val="006699"/>
                </a:solidFill>
                <a:latin typeface="Verdana" pitchFamily="34" charset="0"/>
                <a:ea typeface="Verdana" pitchFamily="34" charset="0"/>
                <a:cs typeface="Verdana" pitchFamily="34" charset="0"/>
              </a:rPr>
              <a:t/>
            </a:r>
            <a:br>
              <a:rPr lang="ru-RU" sz="4000" b="1" dirty="0" smtClean="0">
                <a:solidFill>
                  <a:srgbClr val="006699"/>
                </a:solidFill>
                <a:latin typeface="Verdana" pitchFamily="34" charset="0"/>
                <a:ea typeface="Verdana" pitchFamily="34" charset="0"/>
                <a:cs typeface="Verdana" pitchFamily="34" charset="0"/>
              </a:rPr>
            </a:br>
            <a:r>
              <a:rPr lang="ru-RU" sz="3600" b="1" dirty="0" smtClean="0">
                <a:latin typeface="Verdana" pitchFamily="34" charset="0"/>
                <a:ea typeface="Verdana" pitchFamily="34" charset="0"/>
                <a:cs typeface="Verdana" pitchFamily="34" charset="0"/>
              </a:rPr>
              <a:t/>
            </a:r>
            <a:br>
              <a:rPr lang="ru-RU" sz="3600" b="1" dirty="0" smtClean="0">
                <a:latin typeface="Verdana" pitchFamily="34" charset="0"/>
                <a:ea typeface="Verdana" pitchFamily="34" charset="0"/>
                <a:cs typeface="Verdana" pitchFamily="34" charset="0"/>
              </a:rPr>
            </a:br>
            <a:r>
              <a:rPr lang="en-US" sz="3200" b="1" dirty="0" smtClean="0">
                <a:solidFill>
                  <a:srgbClr val="FF9900"/>
                </a:solidFill>
                <a:latin typeface="Verdana" pitchFamily="34" charset="0"/>
                <a:ea typeface="Verdana" pitchFamily="34" charset="0"/>
                <a:cs typeface="Verdana" pitchFamily="34" charset="0"/>
              </a:rPr>
              <a:t>www.konoplyanik.ru</a:t>
            </a:r>
            <a:br>
              <a:rPr lang="en-US" sz="3200" b="1" dirty="0" smtClean="0">
                <a:solidFill>
                  <a:srgbClr val="FF9900"/>
                </a:solidFill>
                <a:latin typeface="Verdana" pitchFamily="34" charset="0"/>
                <a:ea typeface="Verdana" pitchFamily="34" charset="0"/>
                <a:cs typeface="Verdana" pitchFamily="34" charset="0"/>
              </a:rPr>
            </a:br>
            <a:r>
              <a:rPr lang="en-US" sz="3200" b="1" dirty="0" smtClean="0">
                <a:solidFill>
                  <a:srgbClr val="FF9900"/>
                </a:solidFill>
                <a:latin typeface="Verdana" pitchFamily="34" charset="0"/>
                <a:ea typeface="Verdana" pitchFamily="34" charset="0"/>
                <a:cs typeface="Verdana" pitchFamily="34" charset="0"/>
              </a:rPr>
              <a:t/>
            </a:r>
            <a:br>
              <a:rPr lang="en-US" sz="3200" b="1" dirty="0" smtClean="0">
                <a:solidFill>
                  <a:srgbClr val="FF9900"/>
                </a:solidFill>
                <a:latin typeface="Verdana" pitchFamily="34" charset="0"/>
                <a:ea typeface="Verdana" pitchFamily="34" charset="0"/>
                <a:cs typeface="Verdana" pitchFamily="34" charset="0"/>
              </a:rPr>
            </a:br>
            <a:r>
              <a:rPr lang="en-US" sz="3200" b="1" dirty="0" smtClean="0">
                <a:solidFill>
                  <a:srgbClr val="FF9900"/>
                </a:solidFill>
                <a:latin typeface="Verdana" pitchFamily="34" charset="0"/>
                <a:ea typeface="Verdana" pitchFamily="34" charset="0"/>
                <a:cs typeface="Verdana" pitchFamily="34" charset="0"/>
              </a:rPr>
              <a:t>andrey@konoplyanik.ru</a:t>
            </a:r>
            <a:r>
              <a:rPr lang="ru-RU" sz="3200" b="1" dirty="0" smtClean="0">
                <a:solidFill>
                  <a:srgbClr val="FF9900"/>
                </a:solidFill>
                <a:latin typeface="Verdana" pitchFamily="34" charset="0"/>
                <a:ea typeface="Verdana" pitchFamily="34" charset="0"/>
                <a:cs typeface="Verdana" pitchFamily="34" charset="0"/>
              </a:rPr>
              <a:t/>
            </a:r>
            <a:br>
              <a:rPr lang="ru-RU" sz="3200" b="1" dirty="0" smtClean="0">
                <a:solidFill>
                  <a:srgbClr val="FF9900"/>
                </a:solidFill>
                <a:latin typeface="Verdana" pitchFamily="34" charset="0"/>
                <a:ea typeface="Verdana" pitchFamily="34" charset="0"/>
                <a:cs typeface="Verdana" pitchFamily="34" charset="0"/>
              </a:rPr>
            </a:br>
            <a:r>
              <a:rPr lang="ru-RU" sz="3200" b="1" dirty="0">
                <a:solidFill>
                  <a:srgbClr val="FF9900"/>
                </a:solidFill>
                <a:latin typeface="Verdana" pitchFamily="34" charset="0"/>
                <a:ea typeface="Verdana" pitchFamily="34" charset="0"/>
                <a:cs typeface="Verdana" pitchFamily="34" charset="0"/>
              </a:rPr>
              <a:t/>
            </a:r>
            <a:br>
              <a:rPr lang="ru-RU" sz="3200" b="1" dirty="0">
                <a:solidFill>
                  <a:srgbClr val="FF9900"/>
                </a:solidFill>
                <a:latin typeface="Verdana" pitchFamily="34" charset="0"/>
                <a:ea typeface="Verdana" pitchFamily="34" charset="0"/>
                <a:cs typeface="Verdana" pitchFamily="34" charset="0"/>
              </a:rPr>
            </a:br>
            <a:r>
              <a:rPr lang="en-US" sz="3200" b="1" dirty="0" smtClean="0">
                <a:solidFill>
                  <a:srgbClr val="FF9900"/>
                </a:solidFill>
                <a:latin typeface="Verdana" pitchFamily="34" charset="0"/>
                <a:ea typeface="Verdana" pitchFamily="34" charset="0"/>
                <a:cs typeface="Verdana" pitchFamily="34" charset="0"/>
              </a:rPr>
              <a:t>a.konoplyanik@gazpromexport.com</a:t>
            </a:r>
            <a:endParaRPr lang="ru-RU" sz="3200" b="1" dirty="0">
              <a:solidFill>
                <a:srgbClr val="FF99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Диаграмма 46"/>
          <p:cNvGraphicFramePr/>
          <p:nvPr/>
        </p:nvGraphicFramePr>
        <p:xfrm>
          <a:off x="395536" y="1052736"/>
          <a:ext cx="828092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0" y="0"/>
            <a:ext cx="9144000" cy="908720"/>
          </a:xfrm>
        </p:spPr>
        <p:txBody>
          <a:bodyPr>
            <a:noAutofit/>
          </a:bodyPr>
          <a:lstStyle/>
          <a:p>
            <a:r>
              <a:rPr lang="en-US" sz="2000" b="1" dirty="0" smtClean="0">
                <a:latin typeface="Verdana" pitchFamily="34" charset="0"/>
                <a:ea typeface="Verdana" pitchFamily="34" charset="0"/>
                <a:cs typeface="Verdana" pitchFamily="34" charset="0"/>
              </a:rPr>
              <a:t>Oil price balancing Russian budget (with &amp; without “corruption tax”)</a:t>
            </a:r>
            <a:r>
              <a:rPr lang="ru-RU" sz="2000" b="1" dirty="0" smtClean="0">
                <a:latin typeface="Verdana" pitchFamily="34" charset="0"/>
                <a:ea typeface="Verdana" pitchFamily="34" charset="0"/>
                <a:cs typeface="Verdana" pitchFamily="34" charset="0"/>
              </a:rPr>
              <a:t> -</a:t>
            </a:r>
            <a:r>
              <a:rPr lang="en-US" sz="2000" b="1" dirty="0" smtClean="0">
                <a:latin typeface="Verdana" pitchFamily="34" charset="0"/>
                <a:ea typeface="Verdana" pitchFamily="34" charset="0"/>
                <a:cs typeface="Verdana" pitchFamily="34" charset="0"/>
              </a:rPr>
              <a:t> &amp; “fair oil price”</a:t>
            </a:r>
            <a:endParaRPr lang="ru-RU" sz="2000" b="1" dirty="0">
              <a:latin typeface="Verdana" pitchFamily="34" charset="0"/>
              <a:ea typeface="Verdana" pitchFamily="34" charset="0"/>
              <a:cs typeface="Verdana" pitchFamily="34" charset="0"/>
            </a:endParaRPr>
          </a:p>
        </p:txBody>
      </p:sp>
      <p:sp>
        <p:nvSpPr>
          <p:cNvPr id="6" name="TextBox 5"/>
          <p:cNvSpPr txBox="1"/>
          <p:nvPr/>
        </p:nvSpPr>
        <p:spPr>
          <a:xfrm>
            <a:off x="500034" y="6072206"/>
            <a:ext cx="7715304" cy="646331"/>
          </a:xfrm>
          <a:prstGeom prst="rect">
            <a:avLst/>
          </a:prstGeom>
          <a:noFill/>
        </p:spPr>
        <p:txBody>
          <a:bodyPr wrap="square" rtlCol="0">
            <a:spAutoFit/>
          </a:bodyPr>
          <a:lstStyle/>
          <a:p>
            <a:r>
              <a:rPr lang="en-US" sz="1200" dirty="0" smtClean="0">
                <a:solidFill>
                  <a:srgbClr val="000000"/>
                </a:solidFill>
              </a:rPr>
              <a:t>Source: Konoplyanik  2011a  (figure created  by the author based on  the data from presentations  of </a:t>
            </a:r>
            <a:r>
              <a:rPr lang="en-US" sz="1200" dirty="0" err="1" smtClean="0">
                <a:solidFill>
                  <a:srgbClr val="000000"/>
                </a:solidFill>
              </a:rPr>
              <a:t>Buklemishev</a:t>
            </a:r>
            <a:r>
              <a:rPr lang="en-US" sz="1200" dirty="0" smtClean="0">
                <a:solidFill>
                  <a:srgbClr val="000000"/>
                </a:solidFill>
              </a:rPr>
              <a:t> O.V. &amp; Orlova N.V. at the conference “20 years after USSR. What’s next?”  (Moscow, </a:t>
            </a:r>
            <a:r>
              <a:rPr lang="ru-RU" sz="1200" dirty="0" smtClean="0">
                <a:solidFill>
                  <a:srgbClr val="000000"/>
                </a:solidFill>
              </a:rPr>
              <a:t>09.06.2011</a:t>
            </a:r>
            <a:r>
              <a:rPr lang="en-US" sz="1200" dirty="0" smtClean="0">
                <a:solidFill>
                  <a:srgbClr val="000000"/>
                </a:solidFill>
              </a:rPr>
              <a:t>) who have kindly provided  their data to the author</a:t>
            </a:r>
            <a:r>
              <a:rPr lang="ru-RU" sz="1200" dirty="0" smtClean="0">
                <a:solidFill>
                  <a:srgbClr val="000000"/>
                </a:solidFill>
              </a:rPr>
              <a:t>) </a:t>
            </a:r>
            <a:endParaRPr lang="ru-RU" sz="1200" dirty="0">
              <a:solidFill>
                <a:srgbClr val="000000"/>
              </a:solidFill>
            </a:endParaRPr>
          </a:p>
        </p:txBody>
      </p:sp>
      <p:sp>
        <p:nvSpPr>
          <p:cNvPr id="7" name="Овал 6"/>
          <p:cNvSpPr/>
          <p:nvPr/>
        </p:nvSpPr>
        <p:spPr>
          <a:xfrm>
            <a:off x="5796136" y="3212976"/>
            <a:ext cx="504056" cy="57606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0" name="Скругленная прямоугольная выноска 9"/>
          <p:cNvSpPr/>
          <p:nvPr/>
        </p:nvSpPr>
        <p:spPr>
          <a:xfrm>
            <a:off x="1403648" y="2132856"/>
            <a:ext cx="3168352" cy="1296144"/>
          </a:xfrm>
          <a:prstGeom prst="wedgeRoundRectCallout">
            <a:avLst>
              <a:gd name="adj1" fmla="val 88837"/>
              <a:gd name="adj2" fmla="val 4252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Al-</a:t>
            </a:r>
            <a:r>
              <a:rPr lang="en-US" dirty="0" err="1" smtClean="0">
                <a:solidFill>
                  <a:prstClr val="white"/>
                </a:solidFill>
              </a:rPr>
              <a:t>Naimi</a:t>
            </a:r>
            <a:r>
              <a:rPr lang="ru-RU" dirty="0" smtClean="0">
                <a:solidFill>
                  <a:prstClr val="white"/>
                </a:solidFill>
              </a:rPr>
              <a:t> (2009</a:t>
            </a:r>
            <a:r>
              <a:rPr lang="en-US" dirty="0" smtClean="0">
                <a:solidFill>
                  <a:prstClr val="white"/>
                </a:solidFill>
              </a:rPr>
              <a:t>+</a:t>
            </a:r>
            <a:r>
              <a:rPr lang="ru-RU" dirty="0" smtClean="0">
                <a:solidFill>
                  <a:prstClr val="white"/>
                </a:solidFill>
              </a:rPr>
              <a:t>) =</a:t>
            </a:r>
            <a:r>
              <a:rPr lang="en-US" dirty="0" smtClean="0">
                <a:solidFill>
                  <a:prstClr val="white"/>
                </a:solidFill>
              </a:rPr>
              <a:t>&gt;</a:t>
            </a:r>
            <a:r>
              <a:rPr lang="ru-RU" dirty="0" smtClean="0">
                <a:solidFill>
                  <a:prstClr val="white"/>
                </a:solidFill>
              </a:rPr>
              <a:t> </a:t>
            </a:r>
            <a:r>
              <a:rPr lang="en-US" dirty="0" err="1" smtClean="0">
                <a:solidFill>
                  <a:prstClr val="white"/>
                </a:solidFill>
              </a:rPr>
              <a:t>SPb</a:t>
            </a:r>
            <a:r>
              <a:rPr lang="en-US" dirty="0" smtClean="0">
                <a:solidFill>
                  <a:prstClr val="white"/>
                </a:solidFill>
              </a:rPr>
              <a:t> Economic Forum (2009)</a:t>
            </a:r>
            <a:r>
              <a:rPr lang="ru-RU" dirty="0" smtClean="0">
                <a:solidFill>
                  <a:prstClr val="white"/>
                </a:solidFill>
              </a:rPr>
              <a:t>:</a:t>
            </a:r>
            <a:r>
              <a:rPr lang="en-US" dirty="0" smtClean="0">
                <a:solidFill>
                  <a:prstClr val="white"/>
                </a:solidFill>
              </a:rPr>
              <a:t> “fair oil price”</a:t>
            </a:r>
            <a:r>
              <a:rPr lang="ru-RU" dirty="0" smtClean="0">
                <a:solidFill>
                  <a:prstClr val="white"/>
                </a:solidFill>
              </a:rPr>
              <a:t> = 60-80 </a:t>
            </a:r>
            <a:r>
              <a:rPr lang="en-US" dirty="0" smtClean="0">
                <a:solidFill>
                  <a:prstClr val="white"/>
                </a:solidFill>
              </a:rPr>
              <a:t>USD/bbl</a:t>
            </a:r>
            <a:endParaRPr lang="ru-RU" dirty="0" smtClean="0">
              <a:solidFill>
                <a:prstClr val="white"/>
              </a:solidFill>
            </a:endParaRPr>
          </a:p>
        </p:txBody>
      </p:sp>
      <p:sp>
        <p:nvSpPr>
          <p:cNvPr id="11" name="Скругленная прямоугольная выноска 10"/>
          <p:cNvSpPr/>
          <p:nvPr/>
        </p:nvSpPr>
        <p:spPr>
          <a:xfrm>
            <a:off x="2915816" y="980728"/>
            <a:ext cx="2952328" cy="1008112"/>
          </a:xfrm>
          <a:prstGeom prst="wedgeRoundRectCallout">
            <a:avLst>
              <a:gd name="adj1" fmla="val 84503"/>
              <a:gd name="adj2" fmla="val 87671"/>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“Fair oil price” after Egypt &amp; Libya, etc.  events</a:t>
            </a:r>
            <a:r>
              <a:rPr lang="ru-RU" dirty="0" smtClean="0">
                <a:solidFill>
                  <a:prstClr val="white"/>
                </a:solidFill>
              </a:rPr>
              <a:t> (2011): 100-120 </a:t>
            </a:r>
            <a:r>
              <a:rPr lang="en-US" dirty="0" smtClean="0">
                <a:solidFill>
                  <a:prstClr val="white"/>
                </a:solidFill>
              </a:rPr>
              <a:t> USD/bbl</a:t>
            </a:r>
            <a:endParaRPr lang="ru-RU" dirty="0">
              <a:solidFill>
                <a:prstClr val="white"/>
              </a:solidFill>
            </a:endParaRPr>
          </a:p>
        </p:txBody>
      </p:sp>
      <p:sp>
        <p:nvSpPr>
          <p:cNvPr id="12" name="Овал 11"/>
          <p:cNvSpPr/>
          <p:nvPr/>
        </p:nvSpPr>
        <p:spPr>
          <a:xfrm>
            <a:off x="6876256" y="2204864"/>
            <a:ext cx="504056" cy="57606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6" name="Овал 15"/>
          <p:cNvSpPr/>
          <p:nvPr/>
        </p:nvSpPr>
        <p:spPr>
          <a:xfrm>
            <a:off x="899592" y="980728"/>
            <a:ext cx="648072" cy="57606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7" name="Овал 16"/>
          <p:cNvSpPr/>
          <p:nvPr/>
        </p:nvSpPr>
        <p:spPr>
          <a:xfrm>
            <a:off x="5148064" y="3501008"/>
            <a:ext cx="648072" cy="57606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8" name="Овал 17"/>
          <p:cNvSpPr/>
          <p:nvPr/>
        </p:nvSpPr>
        <p:spPr>
          <a:xfrm>
            <a:off x="7380312" y="1844824"/>
            <a:ext cx="648072" cy="57606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9" name="Овал 18"/>
          <p:cNvSpPr/>
          <p:nvPr/>
        </p:nvSpPr>
        <p:spPr>
          <a:xfrm>
            <a:off x="2987824" y="4293096"/>
            <a:ext cx="648072" cy="57606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0" name="TextBox 19"/>
          <p:cNvSpPr txBox="1"/>
          <p:nvPr/>
        </p:nvSpPr>
        <p:spPr>
          <a:xfrm>
            <a:off x="1475656" y="908720"/>
            <a:ext cx="1512168" cy="584775"/>
          </a:xfrm>
          <a:prstGeom prst="rect">
            <a:avLst/>
          </a:prstGeom>
          <a:noFill/>
        </p:spPr>
        <p:txBody>
          <a:bodyPr wrap="square" rtlCol="0">
            <a:spAutoFit/>
          </a:bodyPr>
          <a:lstStyle/>
          <a:p>
            <a:r>
              <a:rPr lang="en-US" sz="1600" dirty="0" smtClean="0">
                <a:solidFill>
                  <a:srgbClr val="000000"/>
                </a:solidFill>
              </a:rPr>
              <a:t>Electoral years in Russia</a:t>
            </a:r>
            <a:endParaRPr lang="ru-RU" sz="1600" dirty="0">
              <a:solidFill>
                <a:srgbClr val="000000"/>
              </a:solidFill>
            </a:endParaRPr>
          </a:p>
        </p:txBody>
      </p:sp>
      <p:grpSp>
        <p:nvGrpSpPr>
          <p:cNvPr id="3" name="Группа 33"/>
          <p:cNvGrpSpPr/>
          <p:nvPr/>
        </p:nvGrpSpPr>
        <p:grpSpPr>
          <a:xfrm>
            <a:off x="467544" y="5589240"/>
            <a:ext cx="6123119" cy="261610"/>
            <a:chOff x="467545" y="5733256"/>
            <a:chExt cx="4105273" cy="261610"/>
          </a:xfrm>
        </p:grpSpPr>
        <p:sp>
          <p:nvSpPr>
            <p:cNvPr id="31" name="5-конечная звезда 30"/>
            <p:cNvSpPr/>
            <p:nvPr/>
          </p:nvSpPr>
          <p:spPr>
            <a:xfrm>
              <a:off x="467545" y="5733256"/>
              <a:ext cx="14483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2" name="TextBox 31"/>
            <p:cNvSpPr txBox="1"/>
            <p:nvPr/>
          </p:nvSpPr>
          <p:spPr>
            <a:xfrm>
              <a:off x="612378" y="5733256"/>
              <a:ext cx="3960440" cy="261610"/>
            </a:xfrm>
            <a:prstGeom prst="rect">
              <a:avLst/>
            </a:prstGeom>
            <a:noFill/>
          </p:spPr>
          <p:txBody>
            <a:bodyPr wrap="square" rtlCol="0">
              <a:spAutoFit/>
            </a:bodyPr>
            <a:lstStyle/>
            <a:p>
              <a:r>
                <a:rPr lang="en-US" sz="1100" i="1" dirty="0" smtClean="0">
                  <a:solidFill>
                    <a:srgbClr val="000000"/>
                  </a:solidFill>
                </a:rPr>
                <a:t>- Average annual Urals oil price  (according to Russian Ministry for Economic De3velopment</a:t>
              </a:r>
              <a:r>
                <a:rPr lang="ru-RU" sz="1100" i="1" dirty="0" smtClean="0">
                  <a:solidFill>
                    <a:srgbClr val="000000"/>
                  </a:solidFill>
                </a:rPr>
                <a:t>)</a:t>
              </a:r>
              <a:endParaRPr lang="ru-RU" sz="1100" i="1" dirty="0">
                <a:solidFill>
                  <a:srgbClr val="000000"/>
                </a:solidFill>
              </a:endParaRPr>
            </a:p>
          </p:txBody>
        </p:sp>
      </p:grpSp>
      <p:grpSp>
        <p:nvGrpSpPr>
          <p:cNvPr id="5" name="Группа 36"/>
          <p:cNvGrpSpPr/>
          <p:nvPr/>
        </p:nvGrpSpPr>
        <p:grpSpPr>
          <a:xfrm>
            <a:off x="1115616" y="2492896"/>
            <a:ext cx="7323112" cy="2304256"/>
            <a:chOff x="1115616" y="2492896"/>
            <a:chExt cx="7323112" cy="2304256"/>
          </a:xfrm>
          <a:solidFill>
            <a:srgbClr val="FF0000"/>
          </a:solidFill>
        </p:grpSpPr>
        <p:sp>
          <p:nvSpPr>
            <p:cNvPr id="21" name="5-конечная звезда 20"/>
            <p:cNvSpPr/>
            <p:nvPr/>
          </p:nvSpPr>
          <p:spPr>
            <a:xfrm>
              <a:off x="2123728" y="4509120"/>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2" name="5-конечная звезда 21"/>
            <p:cNvSpPr/>
            <p:nvPr/>
          </p:nvSpPr>
          <p:spPr>
            <a:xfrm>
              <a:off x="2699792" y="4437112"/>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3" name="5-конечная звезда 22"/>
            <p:cNvSpPr/>
            <p:nvPr/>
          </p:nvSpPr>
          <p:spPr>
            <a:xfrm>
              <a:off x="3203848" y="4293096"/>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5-конечная звезда 23"/>
            <p:cNvSpPr/>
            <p:nvPr/>
          </p:nvSpPr>
          <p:spPr>
            <a:xfrm>
              <a:off x="3707904" y="3861048"/>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5" name="5-конечная звезда 24"/>
            <p:cNvSpPr/>
            <p:nvPr/>
          </p:nvSpPr>
          <p:spPr>
            <a:xfrm>
              <a:off x="4283968" y="3573016"/>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6" name="5-конечная звезда 25"/>
            <p:cNvSpPr/>
            <p:nvPr/>
          </p:nvSpPr>
          <p:spPr>
            <a:xfrm>
              <a:off x="4860032" y="3356992"/>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7" name="5-конечная звезда 26"/>
            <p:cNvSpPr/>
            <p:nvPr/>
          </p:nvSpPr>
          <p:spPr>
            <a:xfrm>
              <a:off x="5364088" y="2780928"/>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8" name="5-конечная звезда 27"/>
            <p:cNvSpPr/>
            <p:nvPr/>
          </p:nvSpPr>
          <p:spPr>
            <a:xfrm>
              <a:off x="6012160" y="3501008"/>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9" name="5-конечная звезда 28"/>
            <p:cNvSpPr/>
            <p:nvPr/>
          </p:nvSpPr>
          <p:spPr>
            <a:xfrm>
              <a:off x="6588224" y="3212976"/>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0" name="5-конечная звезда 29"/>
            <p:cNvSpPr/>
            <p:nvPr/>
          </p:nvSpPr>
          <p:spPr>
            <a:xfrm>
              <a:off x="7164288" y="2492896"/>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5" name="5-конечная звезда 34"/>
            <p:cNvSpPr/>
            <p:nvPr/>
          </p:nvSpPr>
          <p:spPr>
            <a:xfrm>
              <a:off x="7668344" y="2564904"/>
              <a:ext cx="216024"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3" name="5-конечная звезда 32"/>
            <p:cNvSpPr/>
            <p:nvPr/>
          </p:nvSpPr>
          <p:spPr>
            <a:xfrm>
              <a:off x="1619672" y="4581128"/>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4" name="5-конечная звезда 33"/>
            <p:cNvSpPr/>
            <p:nvPr/>
          </p:nvSpPr>
          <p:spPr>
            <a:xfrm>
              <a:off x="8244408" y="2708920"/>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6" name="5-конечная звезда 35"/>
            <p:cNvSpPr/>
            <p:nvPr/>
          </p:nvSpPr>
          <p:spPr>
            <a:xfrm>
              <a:off x="1115616" y="4437112"/>
              <a:ext cx="194320" cy="216024"/>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grpSp>
      <p:grpSp>
        <p:nvGrpSpPr>
          <p:cNvPr id="8" name="Группа 71"/>
          <p:cNvGrpSpPr/>
          <p:nvPr/>
        </p:nvGrpSpPr>
        <p:grpSpPr>
          <a:xfrm>
            <a:off x="1187624" y="2492896"/>
            <a:ext cx="7128792" cy="2448272"/>
            <a:chOff x="1187624" y="2492896"/>
            <a:chExt cx="7128792" cy="2448272"/>
          </a:xfrm>
        </p:grpSpPr>
        <p:cxnSp>
          <p:nvCxnSpPr>
            <p:cNvPr id="44" name="Прямая соединительная линия 43"/>
            <p:cNvCxnSpPr/>
            <p:nvPr/>
          </p:nvCxnSpPr>
          <p:spPr>
            <a:xfrm>
              <a:off x="1187624" y="4725144"/>
              <a:ext cx="576064" cy="21602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1763688" y="4869160"/>
              <a:ext cx="504056"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2267744" y="4869160"/>
              <a:ext cx="504056"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2771800" y="4797152"/>
              <a:ext cx="57606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3347864" y="4725144"/>
              <a:ext cx="504056"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3851920" y="4653136"/>
              <a:ext cx="57606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V="1">
              <a:off x="4427984" y="4509120"/>
              <a:ext cx="504056" cy="14401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4932040" y="4005064"/>
              <a:ext cx="576064" cy="50405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5508104" y="3501008"/>
              <a:ext cx="576064" cy="50405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6084168" y="3140968"/>
              <a:ext cx="504056" cy="36004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V="1">
              <a:off x="6588224" y="2924944"/>
              <a:ext cx="576064" cy="21602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V="1">
              <a:off x="7164288" y="2492896"/>
              <a:ext cx="504056" cy="4320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7668344" y="2492896"/>
              <a:ext cx="648072"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1" name="Овал 70"/>
          <p:cNvSpPr/>
          <p:nvPr/>
        </p:nvSpPr>
        <p:spPr>
          <a:xfrm>
            <a:off x="899592" y="4365104"/>
            <a:ext cx="648072" cy="576064"/>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grpSp>
        <p:nvGrpSpPr>
          <p:cNvPr id="9" name="Группа 76"/>
          <p:cNvGrpSpPr/>
          <p:nvPr/>
        </p:nvGrpSpPr>
        <p:grpSpPr>
          <a:xfrm>
            <a:off x="467544" y="5805264"/>
            <a:ext cx="7344816" cy="261610"/>
            <a:chOff x="467544" y="5805264"/>
            <a:chExt cx="7344816" cy="261610"/>
          </a:xfrm>
        </p:grpSpPr>
        <p:cxnSp>
          <p:nvCxnSpPr>
            <p:cNvPr id="74" name="Прямая соединительная линия 73"/>
            <p:cNvCxnSpPr/>
            <p:nvPr/>
          </p:nvCxnSpPr>
          <p:spPr>
            <a:xfrm>
              <a:off x="467544" y="5949280"/>
              <a:ext cx="50405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71600" y="5805264"/>
              <a:ext cx="6840760" cy="261610"/>
            </a:xfrm>
            <a:prstGeom prst="rect">
              <a:avLst/>
            </a:prstGeom>
            <a:noFill/>
          </p:spPr>
          <p:txBody>
            <a:bodyPr wrap="square" rtlCol="0">
              <a:spAutoFit/>
            </a:bodyPr>
            <a:lstStyle/>
            <a:p>
              <a:r>
                <a:rPr lang="en-US" sz="1100" i="1" dirty="0" smtClean="0">
                  <a:solidFill>
                    <a:srgbClr val="000000"/>
                  </a:solidFill>
                </a:rPr>
                <a:t>- Arithmetic mean price of </a:t>
              </a:r>
              <a:r>
                <a:rPr lang="en-US" sz="1100" i="1" dirty="0" err="1" smtClean="0">
                  <a:solidFill>
                    <a:srgbClr val="000000"/>
                  </a:solidFill>
                </a:rPr>
                <a:t>Buklemishev</a:t>
              </a:r>
              <a:r>
                <a:rPr lang="en-US" sz="1100" i="1" dirty="0" smtClean="0">
                  <a:solidFill>
                    <a:srgbClr val="000000"/>
                  </a:solidFill>
                </a:rPr>
                <a:t> &amp; Orlova less “corruption tax”</a:t>
              </a:r>
              <a:endParaRPr lang="ru-RU" sz="1100" i="1" dirty="0">
                <a:solidFill>
                  <a:srgbClr val="000000"/>
                </a:solidFill>
              </a:endParaRPr>
            </a:p>
          </p:txBody>
        </p:sp>
      </p:grpSp>
      <p:sp>
        <p:nvSpPr>
          <p:cNvPr id="51" name="Выноска 1 50"/>
          <p:cNvSpPr/>
          <p:nvPr/>
        </p:nvSpPr>
        <p:spPr>
          <a:xfrm>
            <a:off x="6012160" y="908720"/>
            <a:ext cx="1728192" cy="360040"/>
          </a:xfrm>
          <a:prstGeom prst="borderCallout1">
            <a:avLst>
              <a:gd name="adj1" fmla="val 108178"/>
              <a:gd name="adj2" fmla="val 48686"/>
              <a:gd name="adj3" fmla="val 176888"/>
              <a:gd name="adj4" fmla="val 91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Buklemishev</a:t>
            </a:r>
            <a:endParaRPr lang="ru-RU" dirty="0">
              <a:solidFill>
                <a:srgbClr val="FFFFFF"/>
              </a:solidFill>
            </a:endParaRPr>
          </a:p>
        </p:txBody>
      </p:sp>
      <p:sp>
        <p:nvSpPr>
          <p:cNvPr id="52" name="Выноска 1 51"/>
          <p:cNvSpPr/>
          <p:nvPr/>
        </p:nvSpPr>
        <p:spPr>
          <a:xfrm rot="10800000" flipV="1">
            <a:off x="7956376" y="1124744"/>
            <a:ext cx="1008112" cy="360040"/>
          </a:xfrm>
          <a:prstGeom prst="borderCallout1">
            <a:avLst>
              <a:gd name="adj1" fmla="val 101025"/>
              <a:gd name="adj2" fmla="val 50944"/>
              <a:gd name="adj3" fmla="val 221168"/>
              <a:gd name="adj4" fmla="val 618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Orlova</a:t>
            </a:r>
            <a:endParaRPr lang="ru-RU" dirty="0">
              <a:solidFill>
                <a:srgbClr val="FFFFFF"/>
              </a:solidFill>
            </a:endParaRPr>
          </a:p>
        </p:txBody>
      </p:sp>
      <p:sp>
        <p:nvSpPr>
          <p:cNvPr id="54" name="TextBox 53"/>
          <p:cNvSpPr txBox="1"/>
          <p:nvPr/>
        </p:nvSpPr>
        <p:spPr>
          <a:xfrm rot="16200000">
            <a:off x="-652205" y="2711709"/>
            <a:ext cx="1935145" cy="369332"/>
          </a:xfrm>
          <a:prstGeom prst="rect">
            <a:avLst/>
          </a:prstGeom>
          <a:noFill/>
        </p:spPr>
        <p:txBody>
          <a:bodyPr wrap="none" rtlCol="0">
            <a:spAutoFit/>
          </a:bodyPr>
          <a:lstStyle/>
          <a:p>
            <a:r>
              <a:rPr lang="en-US" dirty="0" smtClean="0">
                <a:solidFill>
                  <a:srgbClr val="000000"/>
                </a:solidFill>
              </a:rPr>
              <a:t>Oil price, USD/bbl</a:t>
            </a:r>
            <a:endParaRPr lang="ru-RU" dirty="0">
              <a:solidFill>
                <a:srgbClr val="000000"/>
              </a:solidFill>
            </a:endParaRPr>
          </a:p>
        </p:txBody>
      </p:sp>
      <p:sp>
        <p:nvSpPr>
          <p:cNvPr id="4" name="TextBox 3"/>
          <p:cNvSpPr txBox="1"/>
          <p:nvPr/>
        </p:nvSpPr>
        <p:spPr>
          <a:xfrm>
            <a:off x="643885" y="5425479"/>
            <a:ext cx="543739" cy="307777"/>
          </a:xfrm>
          <a:prstGeom prst="rect">
            <a:avLst/>
          </a:prstGeom>
          <a:noFill/>
        </p:spPr>
        <p:txBody>
          <a:bodyPr wrap="none" rtlCol="0">
            <a:spAutoFit/>
          </a:bodyPr>
          <a:lstStyle/>
          <a:p>
            <a:r>
              <a:rPr lang="en-US" sz="1400" dirty="0" smtClean="0"/>
              <a:t>2000</a:t>
            </a:r>
            <a:endParaRPr lang="ru-RU" sz="1400" dirty="0"/>
          </a:p>
        </p:txBody>
      </p:sp>
      <p:sp>
        <p:nvSpPr>
          <p:cNvPr id="55" name="TextBox 54"/>
          <p:cNvSpPr txBox="1"/>
          <p:nvPr/>
        </p:nvSpPr>
        <p:spPr>
          <a:xfrm>
            <a:off x="8024517" y="5514375"/>
            <a:ext cx="543739" cy="307777"/>
          </a:xfrm>
          <a:prstGeom prst="rect">
            <a:avLst/>
          </a:prstGeom>
          <a:noFill/>
        </p:spPr>
        <p:txBody>
          <a:bodyPr wrap="none" rtlCol="0">
            <a:spAutoFit/>
          </a:bodyPr>
          <a:lstStyle/>
          <a:p>
            <a:r>
              <a:rPr lang="en-US" sz="1400" dirty="0" smtClean="0"/>
              <a:t>2013</a:t>
            </a:r>
            <a:endParaRPr lang="ru-RU" sz="1400" dirty="0"/>
          </a:p>
        </p:txBody>
      </p:sp>
      <p:sp>
        <p:nvSpPr>
          <p:cNvPr id="57" name="TextBox 56"/>
          <p:cNvSpPr txBox="1"/>
          <p:nvPr/>
        </p:nvSpPr>
        <p:spPr>
          <a:xfrm>
            <a:off x="6238805" y="5513095"/>
            <a:ext cx="543739" cy="307777"/>
          </a:xfrm>
          <a:prstGeom prst="rect">
            <a:avLst/>
          </a:prstGeom>
          <a:noFill/>
        </p:spPr>
        <p:txBody>
          <a:bodyPr wrap="none" rtlCol="0">
            <a:spAutoFit/>
          </a:bodyPr>
          <a:lstStyle/>
          <a:p>
            <a:r>
              <a:rPr lang="en-US" sz="1400" dirty="0" smtClean="0"/>
              <a:t>2010</a:t>
            </a:r>
            <a:endParaRPr lang="ru-RU" sz="1400" dirty="0"/>
          </a:p>
        </p:txBody>
      </p:sp>
      <p:sp>
        <p:nvSpPr>
          <p:cNvPr id="59" name="TextBox 58"/>
          <p:cNvSpPr txBox="1"/>
          <p:nvPr/>
        </p:nvSpPr>
        <p:spPr>
          <a:xfrm>
            <a:off x="3398168" y="5439807"/>
            <a:ext cx="543739" cy="307777"/>
          </a:xfrm>
          <a:prstGeom prst="rect">
            <a:avLst/>
          </a:prstGeom>
          <a:noFill/>
        </p:spPr>
        <p:txBody>
          <a:bodyPr wrap="none" rtlCol="0">
            <a:spAutoFit/>
          </a:bodyPr>
          <a:lstStyle/>
          <a:p>
            <a:r>
              <a:rPr lang="en-US" sz="1400" dirty="0" smtClean="0"/>
              <a:t>2005</a:t>
            </a:r>
            <a:endParaRPr lang="ru-RU" sz="1400" dirty="0"/>
          </a:p>
        </p:txBody>
      </p:sp>
      <p:sp>
        <p:nvSpPr>
          <p:cNvPr id="61"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6" grpId="0" animBg="1"/>
      <p:bldP spid="17" grpId="0" animBg="1"/>
      <p:bldP spid="18" grpId="0" animBg="1"/>
      <p:bldP spid="19" grpId="0" animBg="1"/>
      <p:bldP spid="20" grpId="0"/>
      <p:bldP spid="71" grpId="0" animBg="1"/>
      <p:bldP spid="7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2" y="620688"/>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Заголовок 1"/>
          <p:cNvSpPr>
            <a:spLocks noGrp="1"/>
          </p:cNvSpPr>
          <p:nvPr>
            <p:ph type="title"/>
          </p:nvPr>
        </p:nvSpPr>
        <p:spPr>
          <a:xfrm>
            <a:off x="0" y="0"/>
            <a:ext cx="9144000" cy="620688"/>
          </a:xfrm>
        </p:spPr>
        <p:txBody>
          <a:bodyPr/>
          <a:lstStyle/>
          <a:p>
            <a:r>
              <a:rPr lang="en-US" altLang="ru-RU" sz="2400" b="1" dirty="0" smtClean="0">
                <a:solidFill>
                  <a:srgbClr val="336699"/>
                </a:solidFill>
                <a:latin typeface="Verdana" pitchFamily="34" charset="0"/>
                <a:ea typeface="Verdana" pitchFamily="34" charset="0"/>
                <a:cs typeface="Verdana" pitchFamily="34" charset="0"/>
              </a:rPr>
              <a:t>Marion King</a:t>
            </a:r>
            <a:r>
              <a:rPr lang="ru-RU" altLang="ru-RU" sz="2400" b="1" dirty="0" smtClean="0">
                <a:solidFill>
                  <a:srgbClr val="336699"/>
                </a:solidFill>
                <a:latin typeface="Verdana" pitchFamily="34" charset="0"/>
                <a:ea typeface="Verdana" pitchFamily="34" charset="0"/>
                <a:cs typeface="Verdana" pitchFamily="34" charset="0"/>
              </a:rPr>
              <a:t> </a:t>
            </a:r>
            <a:r>
              <a:rPr lang="en-US" altLang="ru-RU" sz="2400" b="1" dirty="0" err="1" smtClean="0">
                <a:solidFill>
                  <a:srgbClr val="336699"/>
                </a:solidFill>
                <a:latin typeface="Verdana" pitchFamily="34" charset="0"/>
                <a:ea typeface="Verdana" pitchFamily="34" charset="0"/>
                <a:cs typeface="Verdana" pitchFamily="34" charset="0"/>
              </a:rPr>
              <a:t>Hubbert</a:t>
            </a:r>
            <a:r>
              <a:rPr lang="en-US" altLang="ru-RU" sz="2400" b="1" dirty="0" smtClean="0">
                <a:solidFill>
                  <a:srgbClr val="336699"/>
                </a:solidFill>
                <a:latin typeface="Verdana" pitchFamily="34" charset="0"/>
                <a:ea typeface="Verdana" pitchFamily="34" charset="0"/>
                <a:cs typeface="Verdana" pitchFamily="34" charset="0"/>
              </a:rPr>
              <a:t> &amp; </a:t>
            </a:r>
            <a:r>
              <a:rPr lang="en-US" altLang="ru-RU" sz="2400" b="1" dirty="0" err="1" smtClean="0">
                <a:solidFill>
                  <a:srgbClr val="336699"/>
                </a:solidFill>
                <a:latin typeface="Verdana" pitchFamily="34" charset="0"/>
                <a:ea typeface="Verdana" pitchFamily="34" charset="0"/>
                <a:cs typeface="Verdana" pitchFamily="34" charset="0"/>
              </a:rPr>
              <a:t>Hubbert’s</a:t>
            </a:r>
            <a:r>
              <a:rPr lang="en-US" altLang="ru-RU" sz="2400" b="1" dirty="0" smtClean="0">
                <a:solidFill>
                  <a:srgbClr val="336699"/>
                </a:solidFill>
                <a:latin typeface="Verdana" pitchFamily="34" charset="0"/>
                <a:ea typeface="Verdana" pitchFamily="34" charset="0"/>
                <a:cs typeface="Verdana" pitchFamily="34" charset="0"/>
              </a:rPr>
              <a:t> curve(s)</a:t>
            </a:r>
            <a:r>
              <a:rPr lang="ru-RU" altLang="ru-RU" sz="2400" b="1" dirty="0" smtClean="0">
                <a:solidFill>
                  <a:srgbClr val="336699"/>
                </a:solidFill>
                <a:latin typeface="Verdana" pitchFamily="34" charset="0"/>
                <a:ea typeface="Verdana" pitchFamily="34" charset="0"/>
                <a:cs typeface="Verdana" pitchFamily="34" charset="0"/>
              </a:rPr>
              <a:t> </a:t>
            </a:r>
          </a:p>
        </p:txBody>
      </p:sp>
      <p:sp>
        <p:nvSpPr>
          <p:cNvPr id="55299" name="Содержимое 2"/>
          <p:cNvSpPr>
            <a:spLocks noGrp="1"/>
          </p:cNvSpPr>
          <p:nvPr>
            <p:ph idx="1"/>
          </p:nvPr>
        </p:nvSpPr>
        <p:spPr>
          <a:xfrm>
            <a:off x="0" y="476671"/>
            <a:ext cx="6019800" cy="6291991"/>
          </a:xfrm>
        </p:spPr>
        <p:txBody>
          <a:bodyPr/>
          <a:lstStyle/>
          <a:p>
            <a:r>
              <a:rPr lang="ru-RU" altLang="ru-RU" sz="2000" dirty="0" smtClean="0"/>
              <a:t>«</a:t>
            </a:r>
            <a:r>
              <a:rPr lang="en-US" altLang="ru-RU" sz="2000" dirty="0" err="1" smtClean="0"/>
              <a:t>Hubbert’s</a:t>
            </a:r>
            <a:r>
              <a:rPr lang="en-US" altLang="ru-RU" sz="2000" dirty="0" smtClean="0"/>
              <a:t> curve</a:t>
            </a:r>
            <a:r>
              <a:rPr lang="ru-RU" altLang="ru-RU" sz="2000" dirty="0" smtClean="0"/>
              <a:t>» </a:t>
            </a:r>
            <a:r>
              <a:rPr lang="en-US" altLang="ru-RU" sz="2000" dirty="0" smtClean="0"/>
              <a:t>is an illustration of the theory that production profile of non-renewable energy resource within time-frame is close to normal distribution curve. Was first published by </a:t>
            </a:r>
            <a:r>
              <a:rPr lang="en-US" altLang="ru-RU" sz="2000" dirty="0" err="1" smtClean="0"/>
              <a:t>M.K.Hubbert</a:t>
            </a:r>
            <a:r>
              <a:rPr lang="en-US" altLang="ru-RU" sz="2000" dirty="0" smtClean="0"/>
              <a:t>, then geophysicist of Shell Oil Company, in “Energy from Fossil Fuels” article in “Science” magazine on February 4</a:t>
            </a:r>
            <a:r>
              <a:rPr lang="en-US" altLang="ru-RU" sz="2000" baseline="30000" dirty="0" smtClean="0"/>
              <a:t>th</a:t>
            </a:r>
            <a:r>
              <a:rPr lang="en-US" altLang="ru-RU" sz="2000" dirty="0" smtClean="0"/>
              <a:t>, 1949. Using his model, </a:t>
            </a:r>
            <a:r>
              <a:rPr lang="en-US" altLang="ru-RU" sz="2000" dirty="0" err="1" smtClean="0"/>
              <a:t>M.K.Hubbert</a:t>
            </a:r>
            <a:r>
              <a:rPr lang="en-US" altLang="ru-RU" sz="2000" dirty="0" smtClean="0"/>
              <a:t> had predicted that US oil production will peak about 1970 what has happened later in practice, though he has predicted that world oil production will peak around 2000 (with then available resource base) which has not happened yet. This made </a:t>
            </a:r>
            <a:r>
              <a:rPr lang="en-US" altLang="ru-RU" sz="2000" dirty="0" err="1" smtClean="0"/>
              <a:t>Hubbert’s</a:t>
            </a:r>
            <a:r>
              <a:rPr lang="en-US" altLang="ru-RU" sz="2000" dirty="0" smtClean="0"/>
              <a:t> theory very popular and since then being implemented very broadly, sometimes rather straightforwardly</a:t>
            </a:r>
            <a:r>
              <a:rPr lang="ru-RU" altLang="ru-RU" sz="2000" dirty="0" smtClean="0"/>
              <a:t>. «</a:t>
            </a:r>
            <a:r>
              <a:rPr lang="en-US" altLang="ru-RU" sz="2000" dirty="0" err="1" smtClean="0"/>
              <a:t>Hubbert’s</a:t>
            </a:r>
            <a:r>
              <a:rPr lang="en-US" altLang="ru-RU" sz="2000" dirty="0" smtClean="0"/>
              <a:t> curve</a:t>
            </a:r>
            <a:r>
              <a:rPr lang="ru-RU" altLang="ru-RU" sz="2000" dirty="0" smtClean="0"/>
              <a:t>» </a:t>
            </a:r>
            <a:r>
              <a:rPr lang="en-US" altLang="ru-RU" sz="2000" dirty="0" smtClean="0"/>
              <a:t>is broadly used in scientific and pseudoscientific circles to predict limitation of resource use and their depletion. This curve is the main component of “peak oil theory” which heat up concerns as if soon depletion of [existing] oil resources (reserves)</a:t>
            </a:r>
            <a:r>
              <a:rPr lang="ru-RU" altLang="ru-RU" sz="2000" dirty="0" smtClean="0"/>
              <a:t>.</a:t>
            </a:r>
          </a:p>
        </p:txBody>
      </p:sp>
      <p:sp>
        <p:nvSpPr>
          <p:cNvPr id="2" name="TextBox 1"/>
          <p:cNvSpPr txBox="1"/>
          <p:nvPr/>
        </p:nvSpPr>
        <p:spPr>
          <a:xfrm>
            <a:off x="5796136" y="5445224"/>
            <a:ext cx="3168352" cy="1323439"/>
          </a:xfrm>
          <a:prstGeom prst="rect">
            <a:avLst/>
          </a:prstGeom>
          <a:noFill/>
          <a:ln w="57150">
            <a:solidFill>
              <a:srgbClr val="C00000"/>
            </a:solidFill>
          </a:ln>
        </p:spPr>
        <p:txBody>
          <a:bodyPr wrap="square" rtlCol="0">
            <a:spAutoFit/>
          </a:bodyPr>
          <a:lstStyle/>
          <a:p>
            <a:r>
              <a:rPr lang="en-US" sz="2000" b="1" dirty="0" smtClean="0"/>
              <a:t>From my view,  “</a:t>
            </a:r>
            <a:r>
              <a:rPr lang="en-US" sz="2000" b="1" dirty="0" err="1" smtClean="0"/>
              <a:t>Hubbert’s</a:t>
            </a:r>
            <a:r>
              <a:rPr lang="en-US" sz="2000" b="1" dirty="0" smtClean="0"/>
              <a:t> peak” is a “sliding target” that constantly moves in upward-right direction</a:t>
            </a:r>
            <a:endParaRPr lang="ru-RU" sz="2000" b="1" dirty="0"/>
          </a:p>
        </p:txBody>
      </p:sp>
      <p:sp>
        <p:nvSpPr>
          <p:cNvPr id="3" name="Выгнутая вниз стрелка 2"/>
          <p:cNvSpPr/>
          <p:nvPr/>
        </p:nvSpPr>
        <p:spPr>
          <a:xfrm>
            <a:off x="4075928" y="6282025"/>
            <a:ext cx="1936232" cy="531351"/>
          </a:xfrm>
          <a:prstGeom prst="curvedUpArrow">
            <a:avLst>
              <a:gd name="adj1" fmla="val 40153"/>
              <a:gd name="adj2" fmla="val 84168"/>
              <a:gd name="adj3" fmla="val 35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Нижний колонтитул 3"/>
          <p:cNvSpPr>
            <a:spLocks noGrp="1"/>
          </p:cNvSpPr>
          <p:nvPr>
            <p:ph type="ftr" sz="quarter" idx="11"/>
          </p:nvPr>
        </p:nvSpPr>
        <p:spPr>
          <a:xfrm>
            <a:off x="755576" y="6597352"/>
            <a:ext cx="5264224"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272985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57188" y="1000125"/>
            <a:ext cx="7415212" cy="4494213"/>
          </a:xfrm>
          <a:prstGeom prst="rect">
            <a:avLst/>
          </a:prstGeom>
          <a:noFill/>
          <a:ln w="9525">
            <a:noFill/>
            <a:miter lim="800000"/>
            <a:headEnd/>
            <a:tailEnd/>
          </a:ln>
        </p:spPr>
      </p:pic>
      <p:sp>
        <p:nvSpPr>
          <p:cNvPr id="15363" name="Заголовок 1"/>
          <p:cNvSpPr>
            <a:spLocks noGrp="1"/>
          </p:cNvSpPr>
          <p:nvPr>
            <p:ph type="title"/>
          </p:nvPr>
        </p:nvSpPr>
        <p:spPr>
          <a:xfrm>
            <a:off x="214282" y="152400"/>
            <a:ext cx="8715436" cy="561975"/>
          </a:xfrm>
        </p:spPr>
        <p:txBody>
          <a:bodyPr/>
          <a:lstStyle/>
          <a:p>
            <a:r>
              <a:rPr lang="en-US" sz="2000" b="1" dirty="0" smtClean="0">
                <a:solidFill>
                  <a:schemeClr val="tx1"/>
                </a:solidFill>
                <a:latin typeface="Verdana" pitchFamily="34" charset="0"/>
              </a:rPr>
              <a:t>Oil &amp; Gas </a:t>
            </a:r>
            <a:r>
              <a:rPr lang="en-US" sz="2000" b="1" dirty="0" err="1" smtClean="0">
                <a:solidFill>
                  <a:schemeClr val="tx1"/>
                </a:solidFill>
                <a:latin typeface="Verdana" pitchFamily="34" charset="0"/>
              </a:rPr>
              <a:t>Hubbert’s</a:t>
            </a:r>
            <a:r>
              <a:rPr lang="en-US" sz="2000" b="1" dirty="0" smtClean="0">
                <a:solidFill>
                  <a:schemeClr val="tx1"/>
                </a:solidFill>
                <a:latin typeface="Verdana" pitchFamily="34" charset="0"/>
              </a:rPr>
              <a:t> curves: upward-right supply peaks steady movements</a:t>
            </a:r>
            <a:endParaRPr lang="ru-RU" sz="2000" b="1" dirty="0" smtClean="0">
              <a:solidFill>
                <a:schemeClr val="tx1"/>
              </a:solidFill>
              <a:latin typeface="Verdana" pitchFamily="34" charset="0"/>
            </a:endParaRPr>
          </a:p>
        </p:txBody>
      </p:sp>
      <p:sp>
        <p:nvSpPr>
          <p:cNvPr id="25" name="Прямоугольная выноска 24"/>
          <p:cNvSpPr/>
          <p:nvPr/>
        </p:nvSpPr>
        <p:spPr>
          <a:xfrm>
            <a:off x="6929438" y="571500"/>
            <a:ext cx="2071687" cy="1928813"/>
          </a:xfrm>
          <a:prstGeom prst="wedgeRectCallout">
            <a:avLst>
              <a:gd name="adj1" fmla="val -149803"/>
              <a:gd name="adj2" fmla="val 5668"/>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Deep horizons, deep offshore, Arctic, shale gas, CBM, CSM, </a:t>
            </a:r>
            <a:br>
              <a:rPr lang="en-US" dirty="0">
                <a:solidFill>
                  <a:srgbClr val="000000"/>
                </a:solidFill>
              </a:rPr>
            </a:br>
            <a:r>
              <a:rPr lang="en-US" dirty="0">
                <a:solidFill>
                  <a:srgbClr val="000000"/>
                </a:solidFill>
              </a:rPr>
              <a:t>CMM, tight gas, gas hydrates, etc… </a:t>
            </a:r>
            <a:endParaRPr lang="ru-RU" dirty="0">
              <a:solidFill>
                <a:srgbClr val="000000"/>
              </a:solidFill>
            </a:endParaRPr>
          </a:p>
        </p:txBody>
      </p:sp>
      <p:sp>
        <p:nvSpPr>
          <p:cNvPr id="26" name="Прямоугольная выноска 25"/>
          <p:cNvSpPr/>
          <p:nvPr/>
        </p:nvSpPr>
        <p:spPr>
          <a:xfrm>
            <a:off x="7143750" y="2714625"/>
            <a:ext cx="1857375" cy="2000250"/>
          </a:xfrm>
          <a:prstGeom prst="wedgeRectCallout">
            <a:avLst>
              <a:gd name="adj1" fmla="val -246369"/>
              <a:gd name="adj2" fmla="val -7464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Deep horizons, deep offshore, Arctic, heavy oil, shale oil, tar sands, GTL, CTL</a:t>
            </a:r>
            <a:r>
              <a:rPr lang="en-US" dirty="0" smtClean="0">
                <a:solidFill>
                  <a:srgbClr val="000000"/>
                </a:solidFill>
              </a:rPr>
              <a:t>, XTL, </a:t>
            </a:r>
            <a:r>
              <a:rPr lang="en-US" dirty="0">
                <a:solidFill>
                  <a:srgbClr val="000000"/>
                </a:solidFill>
              </a:rPr>
              <a:t>etc…</a:t>
            </a:r>
            <a:endParaRPr lang="ru-RU" dirty="0">
              <a:solidFill>
                <a:srgbClr val="000000"/>
              </a:solidFill>
            </a:endParaRPr>
          </a:p>
        </p:txBody>
      </p:sp>
      <p:sp>
        <p:nvSpPr>
          <p:cNvPr id="15369" name="TextBox 26"/>
          <p:cNvSpPr txBox="1">
            <a:spLocks noChangeArrowheads="1"/>
          </p:cNvSpPr>
          <p:nvPr/>
        </p:nvSpPr>
        <p:spPr bwMode="auto">
          <a:xfrm>
            <a:off x="2928926" y="4786322"/>
            <a:ext cx="6215074" cy="738664"/>
          </a:xfrm>
          <a:prstGeom prst="rect">
            <a:avLst/>
          </a:prstGeom>
          <a:noFill/>
          <a:ln w="9525">
            <a:noFill/>
            <a:miter lim="800000"/>
            <a:headEnd/>
            <a:tailEnd/>
          </a:ln>
        </p:spPr>
        <p:txBody>
          <a:bodyPr wrap="square">
            <a:spAutoFit/>
          </a:bodyPr>
          <a:lstStyle/>
          <a:p>
            <a:r>
              <a:rPr lang="en-US" sz="1400" u="sng" dirty="0" smtClean="0">
                <a:solidFill>
                  <a:srgbClr val="000000"/>
                </a:solidFill>
              </a:rPr>
              <a:t>Legend:</a:t>
            </a:r>
            <a:r>
              <a:rPr lang="en-US" sz="1400" dirty="0" smtClean="0">
                <a:solidFill>
                  <a:srgbClr val="000000"/>
                </a:solidFill>
              </a:rPr>
              <a:t> CBM </a:t>
            </a:r>
            <a:r>
              <a:rPr lang="en-US" sz="1400" dirty="0">
                <a:solidFill>
                  <a:srgbClr val="000000"/>
                </a:solidFill>
              </a:rPr>
              <a:t>= </a:t>
            </a:r>
            <a:r>
              <a:rPr lang="en-US" sz="1400" dirty="0" err="1">
                <a:solidFill>
                  <a:srgbClr val="000000"/>
                </a:solidFill>
              </a:rPr>
              <a:t>coalbed</a:t>
            </a:r>
            <a:r>
              <a:rPr lang="en-US" sz="1400" dirty="0">
                <a:solidFill>
                  <a:srgbClr val="000000"/>
                </a:solidFill>
              </a:rPr>
              <a:t> methane (from </a:t>
            </a:r>
            <a:r>
              <a:rPr lang="en-US" sz="1400" dirty="0" err="1">
                <a:solidFill>
                  <a:srgbClr val="000000"/>
                </a:solidFill>
              </a:rPr>
              <a:t>unmined</a:t>
            </a:r>
            <a:r>
              <a:rPr lang="en-US" sz="1400" dirty="0">
                <a:solidFill>
                  <a:srgbClr val="000000"/>
                </a:solidFill>
              </a:rPr>
              <a:t> rock), CSM = </a:t>
            </a:r>
            <a:r>
              <a:rPr lang="en-US" sz="1400" dirty="0" err="1">
                <a:solidFill>
                  <a:srgbClr val="000000"/>
                </a:solidFill>
              </a:rPr>
              <a:t>coalseam</a:t>
            </a:r>
            <a:r>
              <a:rPr lang="en-US" sz="1400" dirty="0">
                <a:solidFill>
                  <a:srgbClr val="000000"/>
                </a:solidFill>
              </a:rPr>
              <a:t> methane (from active coal mines), CMM = coalmine methane (from abandoned coal mines), GTL = gas-to-liquids, CTL = </a:t>
            </a:r>
            <a:r>
              <a:rPr lang="en-US" sz="1400" dirty="0" smtClean="0">
                <a:solidFill>
                  <a:srgbClr val="000000"/>
                </a:solidFill>
              </a:rPr>
              <a:t>coal-to-liquids, XTL = biomass to liquids  </a:t>
            </a:r>
            <a:endParaRPr lang="ru-RU" sz="1400" dirty="0">
              <a:solidFill>
                <a:srgbClr val="000000"/>
              </a:solidFill>
            </a:endParaRPr>
          </a:p>
        </p:txBody>
      </p:sp>
      <p:sp>
        <p:nvSpPr>
          <p:cNvPr id="10" name="TextBox 9"/>
          <p:cNvSpPr txBox="1"/>
          <p:nvPr/>
        </p:nvSpPr>
        <p:spPr>
          <a:xfrm>
            <a:off x="0" y="5572140"/>
            <a:ext cx="9144000" cy="1015663"/>
          </a:xfrm>
          <a:prstGeom prst="rect">
            <a:avLst/>
          </a:prstGeom>
          <a:noFill/>
        </p:spPr>
        <p:txBody>
          <a:bodyPr wrap="square" rtlCol="0">
            <a:spAutoFit/>
          </a:bodyPr>
          <a:lstStyle/>
          <a:p>
            <a:pPr algn="ctr"/>
            <a:r>
              <a:rPr lang="en-US" sz="2000" b="1" dirty="0" smtClean="0">
                <a:solidFill>
                  <a:srgbClr val="FF0000"/>
                </a:solidFill>
              </a:rPr>
              <a:t>We will not reach </a:t>
            </a:r>
            <a:r>
              <a:rPr lang="en-US" sz="2000" b="1" dirty="0" err="1" smtClean="0">
                <a:solidFill>
                  <a:srgbClr val="FF0000"/>
                </a:solidFill>
              </a:rPr>
              <a:t>Hubbert’s</a:t>
            </a:r>
            <a:r>
              <a:rPr lang="en-US" sz="2000" b="1" dirty="0" smtClean="0">
                <a:solidFill>
                  <a:srgbClr val="FF0000"/>
                </a:solidFill>
              </a:rPr>
              <a:t> peaks in O&amp;G at least within TWO INVESTMENT CYCLES (first - based on currently commercialized technologies,  second – based on those yet not commercialized technologies that are currently at R&amp;D stage) </a:t>
            </a:r>
            <a:endParaRPr lang="ru-RU" sz="2000" b="1" dirty="0">
              <a:solidFill>
                <a:srgbClr val="FF0000"/>
              </a:solidFill>
            </a:endParaRPr>
          </a:p>
        </p:txBody>
      </p:sp>
      <p:sp>
        <p:nvSpPr>
          <p:cNvPr id="8"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214282" y="71438"/>
            <a:ext cx="8715436" cy="1071562"/>
          </a:xfrm>
        </p:spPr>
        <p:txBody>
          <a:bodyPr/>
          <a:lstStyle/>
          <a:p>
            <a:r>
              <a:rPr lang="en-US" sz="2000" b="1" dirty="0" smtClean="0">
                <a:latin typeface="Verdana" pitchFamily="34" charset="0"/>
              </a:rPr>
              <a:t>Evolution of oil &amp; gas markets: correlation of development stages, contractual structures, pricing mechanisms on the left (upward-growing) wing of </a:t>
            </a:r>
            <a:r>
              <a:rPr lang="en-US" sz="2000" b="1" dirty="0" err="1" smtClean="0">
                <a:latin typeface="Verdana" pitchFamily="34" charset="0"/>
              </a:rPr>
              <a:t>Hubbert’s</a:t>
            </a:r>
            <a:r>
              <a:rPr lang="en-US" sz="2000" b="1" dirty="0" smtClean="0">
                <a:latin typeface="Verdana" pitchFamily="34" charset="0"/>
              </a:rPr>
              <a:t> curve</a:t>
            </a:r>
            <a:endParaRPr lang="ru-RU" sz="2000" b="1" dirty="0" smtClean="0">
              <a:latin typeface="Verdana" pitchFamily="34" charset="0"/>
              <a:ea typeface="Verdana" pitchFamily="34" charset="0"/>
              <a:cs typeface="Verdana" pitchFamily="34" charset="0"/>
            </a:endParaRPr>
          </a:p>
        </p:txBody>
      </p:sp>
      <p:pic>
        <p:nvPicPr>
          <p:cNvPr id="29701" name="Picture 3"/>
          <p:cNvPicPr>
            <a:picLocks noChangeAspect="1" noChangeArrowheads="1"/>
          </p:cNvPicPr>
          <p:nvPr/>
        </p:nvPicPr>
        <p:blipFill>
          <a:blip r:embed="rId2"/>
          <a:srcRect/>
          <a:stretch>
            <a:fillRect/>
          </a:stretch>
        </p:blipFill>
        <p:spPr bwMode="auto">
          <a:xfrm>
            <a:off x="285720" y="1857375"/>
            <a:ext cx="6929437" cy="4357688"/>
          </a:xfrm>
          <a:prstGeom prst="rect">
            <a:avLst/>
          </a:prstGeom>
          <a:noFill/>
          <a:ln w="9525">
            <a:noFill/>
            <a:miter lim="800000"/>
            <a:headEnd/>
            <a:tailEnd/>
          </a:ln>
        </p:spPr>
      </p:pic>
      <p:sp>
        <p:nvSpPr>
          <p:cNvPr id="10" name="Стрелка вправо 9"/>
          <p:cNvSpPr/>
          <p:nvPr/>
        </p:nvSpPr>
        <p:spPr>
          <a:xfrm>
            <a:off x="714348" y="1428750"/>
            <a:ext cx="6715125" cy="571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Physical energy (oil, gas) market(s)</a:t>
            </a:r>
            <a:endParaRPr lang="ru-RU" dirty="0">
              <a:solidFill>
                <a:srgbClr val="000000"/>
              </a:solidFill>
            </a:endParaRPr>
          </a:p>
        </p:txBody>
      </p:sp>
      <p:sp>
        <p:nvSpPr>
          <p:cNvPr id="11" name="Стрелка вправо 10"/>
          <p:cNvSpPr/>
          <p:nvPr/>
        </p:nvSpPr>
        <p:spPr>
          <a:xfrm>
            <a:off x="4286248" y="1071563"/>
            <a:ext cx="3643313" cy="5715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Paper energy (oil, gas) market(s)</a:t>
            </a:r>
            <a:endParaRPr lang="ru-RU" dirty="0">
              <a:solidFill>
                <a:srgbClr val="000000"/>
              </a:solidFill>
            </a:endParaRPr>
          </a:p>
        </p:txBody>
      </p:sp>
      <p:sp>
        <p:nvSpPr>
          <p:cNvPr id="9" name="Выноска-облако 8"/>
          <p:cNvSpPr/>
          <p:nvPr/>
        </p:nvSpPr>
        <p:spPr>
          <a:xfrm>
            <a:off x="6643702" y="2071678"/>
            <a:ext cx="2786082" cy="4000528"/>
          </a:xfrm>
          <a:prstGeom prst="cloudCallout">
            <a:avLst>
              <a:gd name="adj1" fmla="val -86390"/>
              <a:gd name="adj2" fmla="val -22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Through two investment cycles we will leave within left (upward-growing) wing of </a:t>
            </a:r>
            <a:r>
              <a:rPr lang="en-US" sz="2000" dirty="0" err="1" smtClean="0">
                <a:solidFill>
                  <a:srgbClr val="000000"/>
                </a:solidFill>
              </a:rPr>
              <a:t>Hubbert’s</a:t>
            </a:r>
            <a:r>
              <a:rPr lang="en-US" sz="2000" dirty="0" smtClean="0">
                <a:solidFill>
                  <a:srgbClr val="000000"/>
                </a:solidFill>
              </a:rPr>
              <a:t>  O&amp;G curves</a:t>
            </a:r>
            <a:endParaRPr lang="ru-RU" sz="2000" dirty="0">
              <a:solidFill>
                <a:srgbClr val="000000"/>
              </a:solidFill>
            </a:endParaRPr>
          </a:p>
        </p:txBody>
      </p:sp>
      <p:sp>
        <p:nvSpPr>
          <p:cNvPr id="8" name="Выноска-облако 7"/>
          <p:cNvSpPr/>
          <p:nvPr/>
        </p:nvSpPr>
        <p:spPr>
          <a:xfrm>
            <a:off x="3242303" y="5229200"/>
            <a:ext cx="5506161" cy="1512167"/>
          </a:xfrm>
          <a:prstGeom prst="cloudCallout">
            <a:avLst>
              <a:gd name="adj1" fmla="val -38181"/>
              <a:gd name="adj2" fmla="val -7514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In </a:t>
            </a:r>
            <a:r>
              <a:rPr lang="en-US" b="1" dirty="0">
                <a:solidFill>
                  <a:srgbClr val="FF0000"/>
                </a:solidFill>
              </a:rPr>
              <a:t>a</a:t>
            </a:r>
            <a:r>
              <a:rPr lang="en-US" b="1" dirty="0" smtClean="0">
                <a:solidFill>
                  <a:srgbClr val="FF0000"/>
                </a:solidFill>
              </a:rPr>
              <a:t>ddition – not instead to</a:t>
            </a:r>
            <a:r>
              <a:rPr lang="ru-RU" b="1" dirty="0" smtClean="0">
                <a:solidFill>
                  <a:srgbClr val="FF0000"/>
                </a:solidFill>
              </a:rPr>
              <a:t> !!! =</a:t>
            </a:r>
            <a:r>
              <a:rPr lang="en-US" b="1" dirty="0" smtClean="0">
                <a:solidFill>
                  <a:srgbClr val="FF0000"/>
                </a:solidFill>
              </a:rPr>
              <a:t>&gt;</a:t>
            </a:r>
            <a:r>
              <a:rPr lang="ru-RU" b="1" dirty="0" smtClean="0">
                <a:solidFill>
                  <a:srgbClr val="FF0000"/>
                </a:solidFill>
              </a:rPr>
              <a:t> </a:t>
            </a:r>
            <a:r>
              <a:rPr lang="en-US" b="1" dirty="0" smtClean="0">
                <a:solidFill>
                  <a:srgbClr val="FF0000"/>
                </a:solidFill>
              </a:rPr>
              <a:t>increasing competitive choice for market players through value chain &amp; dynamic balancing</a:t>
            </a:r>
            <a:endParaRPr lang="ru-RU" b="1" dirty="0">
              <a:solidFill>
                <a:srgbClr val="FF0000"/>
              </a:solidFill>
            </a:endParaRPr>
          </a:p>
        </p:txBody>
      </p:sp>
      <p:sp>
        <p:nvSpPr>
          <p:cNvPr id="12" name="Нижний колонтитул 3"/>
          <p:cNvSpPr>
            <a:spLocks noGrp="1"/>
          </p:cNvSpPr>
          <p:nvPr>
            <p:ph type="ftr" sz="quarter" idx="11"/>
          </p:nvPr>
        </p:nvSpPr>
        <p:spPr>
          <a:xfrm>
            <a:off x="1835696" y="6428184"/>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71438"/>
            <a:ext cx="9143999" cy="1071562"/>
          </a:xfrm>
        </p:spPr>
        <p:txBody>
          <a:bodyPr>
            <a:noAutofit/>
          </a:bodyPr>
          <a:lstStyle/>
          <a:p>
            <a:pPr eaLnBrk="1" hangingPunct="1"/>
            <a:r>
              <a:rPr lang="en-US" sz="2400" b="1" dirty="0" smtClean="0"/>
              <a:t>Evolution of oil &amp; gas markets: correlation of development stages, contractual structures, pricing mechanisms on the left (upward-growing) wing of </a:t>
            </a:r>
            <a:r>
              <a:rPr lang="en-US" sz="2400" b="1" dirty="0" err="1" smtClean="0"/>
              <a:t>Hubbert’s</a:t>
            </a:r>
            <a:r>
              <a:rPr lang="en-US" sz="2400" b="1" dirty="0" smtClean="0"/>
              <a:t> curve</a:t>
            </a:r>
            <a:r>
              <a:rPr lang="ru-RU" sz="2400" b="1" dirty="0" smtClean="0"/>
              <a:t> (2)</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57375"/>
            <a:ext cx="8215313"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трелка вправо 9"/>
          <p:cNvSpPr/>
          <p:nvPr/>
        </p:nvSpPr>
        <p:spPr>
          <a:xfrm>
            <a:off x="714375" y="1357313"/>
            <a:ext cx="8286750" cy="571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latin typeface="Times New Roman" pitchFamily="18" charset="0"/>
              </a:rPr>
              <a:t>Physical energy (oil, gas) market(s)</a:t>
            </a:r>
            <a:endParaRPr lang="ru-RU" b="1">
              <a:solidFill>
                <a:srgbClr val="000000"/>
              </a:solidFill>
              <a:latin typeface="Times New Roman" pitchFamily="18" charset="0"/>
            </a:endParaRPr>
          </a:p>
        </p:txBody>
      </p:sp>
      <p:sp>
        <p:nvSpPr>
          <p:cNvPr id="11" name="Стрелка вправо 10"/>
          <p:cNvSpPr/>
          <p:nvPr/>
        </p:nvSpPr>
        <p:spPr>
          <a:xfrm>
            <a:off x="5429250" y="1000125"/>
            <a:ext cx="3643313" cy="5715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latin typeface="Times New Roman" pitchFamily="18" charset="0"/>
              </a:rPr>
              <a:t>Paper energy (oil, gas) market(s)</a:t>
            </a:r>
            <a:endParaRPr lang="ru-RU" b="1">
              <a:solidFill>
                <a:srgbClr val="000000"/>
              </a:solidFill>
              <a:latin typeface="Times New Roman" pitchFamily="18" charset="0"/>
            </a:endParaRPr>
          </a:p>
        </p:txBody>
      </p:sp>
      <p:sp>
        <p:nvSpPr>
          <p:cNvPr id="13" name="Блок-схема: узел 12"/>
          <p:cNvSpPr/>
          <p:nvPr/>
        </p:nvSpPr>
        <p:spPr>
          <a:xfrm>
            <a:off x="1214438" y="3643313"/>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Times New Roman" pitchFamily="18" charset="0"/>
            </a:endParaRPr>
          </a:p>
        </p:txBody>
      </p:sp>
      <p:sp>
        <p:nvSpPr>
          <p:cNvPr id="14" name="Блок-схема: узел 13"/>
          <p:cNvSpPr/>
          <p:nvPr/>
        </p:nvSpPr>
        <p:spPr>
          <a:xfrm>
            <a:off x="3071813" y="3000375"/>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Times New Roman" pitchFamily="18" charset="0"/>
            </a:endParaRPr>
          </a:p>
        </p:txBody>
      </p:sp>
      <p:sp>
        <p:nvSpPr>
          <p:cNvPr id="15" name="Блок-схема: узел 14"/>
          <p:cNvSpPr/>
          <p:nvPr/>
        </p:nvSpPr>
        <p:spPr>
          <a:xfrm>
            <a:off x="5214938" y="2357438"/>
            <a:ext cx="457200" cy="4572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Times New Roman" pitchFamily="18" charset="0"/>
            </a:endParaRPr>
          </a:p>
        </p:txBody>
      </p:sp>
      <p:sp>
        <p:nvSpPr>
          <p:cNvPr id="19" name="Блок-схема: узел 18"/>
          <p:cNvSpPr/>
          <p:nvPr/>
        </p:nvSpPr>
        <p:spPr>
          <a:xfrm>
            <a:off x="6072188" y="2286000"/>
            <a:ext cx="457200" cy="4572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Times New Roman" pitchFamily="18" charset="0"/>
            </a:endParaRPr>
          </a:p>
        </p:txBody>
      </p:sp>
      <p:sp>
        <p:nvSpPr>
          <p:cNvPr id="20" name="Скругленная прямоугольная выноска 19"/>
          <p:cNvSpPr/>
          <p:nvPr/>
        </p:nvSpPr>
        <p:spPr>
          <a:xfrm>
            <a:off x="71438" y="1928813"/>
            <a:ext cx="3571875" cy="898525"/>
          </a:xfrm>
          <a:prstGeom prst="wedgeRoundRectCallout">
            <a:avLst>
              <a:gd name="adj1" fmla="val -12056"/>
              <a:gd name="adj2" fmla="val 13583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0000"/>
                </a:solidFill>
                <a:latin typeface="Times New Roman" pitchFamily="18" charset="0"/>
              </a:rPr>
              <a:t>Long-term contracts + cost-plus pricing =&gt;</a:t>
            </a:r>
            <a:r>
              <a:rPr lang="en-US" sz="1600" b="1" i="1">
                <a:solidFill>
                  <a:srgbClr val="000000"/>
                </a:solidFill>
                <a:latin typeface="Times New Roman" pitchFamily="18" charset="0"/>
              </a:rPr>
              <a:t> lower </a:t>
            </a:r>
            <a:r>
              <a:rPr lang="en-US" sz="1600" b="1">
                <a:solidFill>
                  <a:srgbClr val="000000"/>
                </a:solidFill>
                <a:latin typeface="Times New Roman" pitchFamily="18" charset="0"/>
              </a:rPr>
              <a:t>investment price </a:t>
            </a:r>
            <a:r>
              <a:rPr lang="en-US" sz="1600" b="1" i="1">
                <a:solidFill>
                  <a:srgbClr val="000000"/>
                </a:solidFill>
                <a:latin typeface="Times New Roman" pitchFamily="18" charset="0"/>
              </a:rPr>
              <a:t>(physical market)</a:t>
            </a:r>
            <a:endParaRPr lang="ru-RU" sz="1600" b="1" i="1">
              <a:solidFill>
                <a:srgbClr val="000000"/>
              </a:solidFill>
              <a:latin typeface="Times New Roman" pitchFamily="18" charset="0"/>
            </a:endParaRPr>
          </a:p>
        </p:txBody>
      </p:sp>
      <p:sp>
        <p:nvSpPr>
          <p:cNvPr id="21" name="Скругленная прямоугольная выноска 20"/>
          <p:cNvSpPr/>
          <p:nvPr/>
        </p:nvSpPr>
        <p:spPr>
          <a:xfrm>
            <a:off x="1071563" y="5000625"/>
            <a:ext cx="4286250" cy="1000125"/>
          </a:xfrm>
          <a:prstGeom prst="wedgeRoundRectCallout">
            <a:avLst>
              <a:gd name="adj1" fmla="val 4144"/>
              <a:gd name="adj2" fmla="val -20284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0000"/>
                </a:solidFill>
                <a:latin typeface="Times New Roman" pitchFamily="18" charset="0"/>
              </a:rPr>
              <a:t>… plus Long/medium/short-term contracts + replacement value pricing =&gt; </a:t>
            </a:r>
            <a:r>
              <a:rPr lang="en-US" sz="1600" b="1" i="1">
                <a:solidFill>
                  <a:srgbClr val="000000"/>
                </a:solidFill>
                <a:latin typeface="Times New Roman" pitchFamily="18" charset="0"/>
              </a:rPr>
              <a:t>upper </a:t>
            </a:r>
            <a:r>
              <a:rPr lang="en-US" sz="1600" b="1">
                <a:solidFill>
                  <a:srgbClr val="000000"/>
                </a:solidFill>
                <a:latin typeface="Times New Roman" pitchFamily="18" charset="0"/>
              </a:rPr>
              <a:t>investment price </a:t>
            </a:r>
            <a:r>
              <a:rPr lang="en-US" sz="1600" b="1" i="1">
                <a:solidFill>
                  <a:srgbClr val="000000"/>
                </a:solidFill>
                <a:latin typeface="Times New Roman" pitchFamily="18" charset="0"/>
              </a:rPr>
              <a:t>(physical market)</a:t>
            </a:r>
            <a:endParaRPr lang="ru-RU" sz="1600" b="1" i="1">
              <a:solidFill>
                <a:srgbClr val="000000"/>
              </a:solidFill>
              <a:latin typeface="Times New Roman" pitchFamily="18" charset="0"/>
            </a:endParaRPr>
          </a:p>
        </p:txBody>
      </p:sp>
      <p:sp>
        <p:nvSpPr>
          <p:cNvPr id="22" name="Скругленная прямоугольная выноска 21"/>
          <p:cNvSpPr/>
          <p:nvPr/>
        </p:nvSpPr>
        <p:spPr>
          <a:xfrm>
            <a:off x="5715000" y="4929188"/>
            <a:ext cx="2643188" cy="1163637"/>
          </a:xfrm>
          <a:prstGeom prst="wedgeRoundRectCallout">
            <a:avLst>
              <a:gd name="adj1" fmla="val -59076"/>
              <a:gd name="adj2" fmla="val -23363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0000"/>
                </a:solidFill>
                <a:latin typeface="Times New Roman" pitchFamily="18" charset="0"/>
              </a:rPr>
              <a:t>… plus Spot contracts + spot pricing (OTC) =&gt; trade price </a:t>
            </a:r>
            <a:r>
              <a:rPr lang="en-US" sz="1600" b="1" i="1">
                <a:solidFill>
                  <a:srgbClr val="000000"/>
                </a:solidFill>
                <a:latin typeface="Times New Roman" pitchFamily="18" charset="0"/>
              </a:rPr>
              <a:t>(physical market)</a:t>
            </a:r>
            <a:endParaRPr lang="ru-RU" sz="1600" b="1" i="1">
              <a:solidFill>
                <a:srgbClr val="000000"/>
              </a:solidFill>
              <a:latin typeface="Times New Roman" pitchFamily="18" charset="0"/>
            </a:endParaRPr>
          </a:p>
        </p:txBody>
      </p:sp>
      <p:sp>
        <p:nvSpPr>
          <p:cNvPr id="23" name="Скругленная прямоугольная выноска 22"/>
          <p:cNvSpPr/>
          <p:nvPr/>
        </p:nvSpPr>
        <p:spPr>
          <a:xfrm>
            <a:off x="6643688" y="3143250"/>
            <a:ext cx="2286000" cy="1428750"/>
          </a:xfrm>
          <a:prstGeom prst="wedgeRoundRectCallout">
            <a:avLst>
              <a:gd name="adj1" fmla="val -59115"/>
              <a:gd name="adj2" fmla="val -8792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0000"/>
                </a:solidFill>
                <a:latin typeface="Times New Roman" pitchFamily="18" charset="0"/>
              </a:rPr>
              <a:t>… plus Futures contracts + futures pricing (exchange) =&gt; trade price  </a:t>
            </a:r>
            <a:r>
              <a:rPr lang="en-US" sz="1600" b="1" i="1">
                <a:solidFill>
                  <a:srgbClr val="000000"/>
                </a:solidFill>
                <a:latin typeface="Times New Roman" pitchFamily="18" charset="0"/>
              </a:rPr>
              <a:t>(paper market)</a:t>
            </a:r>
            <a:endParaRPr lang="ru-RU" sz="1600" b="1" i="1">
              <a:solidFill>
                <a:srgbClr val="000000"/>
              </a:solidFill>
              <a:latin typeface="Times New Roman" pitchFamily="18" charset="0"/>
            </a:endParaRPr>
          </a:p>
        </p:txBody>
      </p:sp>
      <p:sp>
        <p:nvSpPr>
          <p:cNvPr id="26638" name="TextBox 1"/>
          <p:cNvSpPr txBox="1">
            <a:spLocks noChangeArrowheads="1"/>
          </p:cNvSpPr>
          <p:nvPr/>
        </p:nvSpPr>
        <p:spPr bwMode="auto">
          <a:xfrm>
            <a:off x="900113" y="6092825"/>
            <a:ext cx="745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solidFill>
                  <a:srgbClr val="FF0000"/>
                </a:solidFill>
              </a:rPr>
              <a:t>The principle: in addition to – not instead of!!!</a:t>
            </a:r>
            <a:endParaRPr lang="ru-RU" sz="2400" b="1">
              <a:solidFill>
                <a:srgbClr val="FF0000"/>
              </a:solidFill>
            </a:endParaRPr>
          </a:p>
        </p:txBody>
      </p:sp>
      <p:sp>
        <p:nvSpPr>
          <p:cNvPr id="16"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138439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609600"/>
          </a:xfrm>
        </p:spPr>
        <p:txBody>
          <a:bodyPr/>
          <a:lstStyle/>
          <a:p>
            <a:pPr eaLnBrk="1" hangingPunct="1">
              <a:lnSpc>
                <a:spcPct val="50000"/>
              </a:lnSpc>
            </a:pPr>
            <a:r>
              <a:rPr lang="en-US" sz="2000" b="1" smtClean="0">
                <a:solidFill>
                  <a:srgbClr val="336699"/>
                </a:solidFill>
              </a:rPr>
              <a:t>Evolution of oil market: volumes of trade vs. volumes of physical supplies</a:t>
            </a:r>
            <a:r>
              <a:rPr lang="ru-RU" smtClean="0"/>
              <a:t> </a:t>
            </a:r>
          </a:p>
        </p:txBody>
      </p:sp>
      <p:sp>
        <p:nvSpPr>
          <p:cNvPr id="39939" name="AutoShape 3"/>
          <p:cNvSpPr>
            <a:spLocks noChangeArrowheads="1"/>
          </p:cNvSpPr>
          <p:nvPr/>
        </p:nvSpPr>
        <p:spPr bwMode="auto">
          <a:xfrm>
            <a:off x="14478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F0"/>
          </a:solidFill>
          <a:ln w="9525">
            <a:solidFill>
              <a:schemeClr val="tx1"/>
            </a:solidFill>
            <a:round/>
            <a:headEnd/>
            <a:tailEnd/>
          </a:ln>
        </p:spPr>
        <p:txBody>
          <a:bodyPr wrap="none" anchor="ctr"/>
          <a:lstStyle/>
          <a:p>
            <a:endParaRPr lang="ru-RU" smtClean="0">
              <a:solidFill>
                <a:srgbClr val="000000"/>
              </a:solidFill>
            </a:endParaRPr>
          </a:p>
        </p:txBody>
      </p:sp>
      <p:sp>
        <p:nvSpPr>
          <p:cNvPr id="39940" name="AutoShape 4"/>
          <p:cNvSpPr>
            <a:spLocks noChangeArrowheads="1"/>
          </p:cNvSpPr>
          <p:nvPr/>
        </p:nvSpPr>
        <p:spPr bwMode="auto">
          <a:xfrm>
            <a:off x="28194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F0"/>
          </a:solidFill>
          <a:ln w="9525">
            <a:solidFill>
              <a:schemeClr val="tx1"/>
            </a:solidFill>
            <a:round/>
            <a:headEnd/>
            <a:tailEnd/>
          </a:ln>
        </p:spPr>
        <p:txBody>
          <a:bodyPr wrap="none" anchor="ctr"/>
          <a:lstStyle/>
          <a:p>
            <a:endParaRPr lang="ru-RU" smtClean="0">
              <a:solidFill>
                <a:srgbClr val="000000"/>
              </a:solidFill>
            </a:endParaRPr>
          </a:p>
        </p:txBody>
      </p:sp>
      <p:sp>
        <p:nvSpPr>
          <p:cNvPr id="39941" name="AutoShape 5"/>
          <p:cNvSpPr>
            <a:spLocks noChangeArrowheads="1"/>
          </p:cNvSpPr>
          <p:nvPr/>
        </p:nvSpPr>
        <p:spPr bwMode="auto">
          <a:xfrm>
            <a:off x="762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F0"/>
          </a:solidFill>
          <a:ln w="9525">
            <a:solidFill>
              <a:schemeClr val="tx1"/>
            </a:solidFill>
            <a:round/>
            <a:headEnd/>
            <a:tailEnd/>
          </a:ln>
        </p:spPr>
        <p:txBody>
          <a:bodyPr wrap="none" anchor="ctr"/>
          <a:lstStyle/>
          <a:p>
            <a:endParaRPr lang="ru-RU" smtClean="0">
              <a:solidFill>
                <a:srgbClr val="000000"/>
              </a:solidFill>
            </a:endParaRPr>
          </a:p>
        </p:txBody>
      </p:sp>
      <p:sp>
        <p:nvSpPr>
          <p:cNvPr id="39942" name="AutoShape 6"/>
          <p:cNvSpPr>
            <a:spLocks noChangeArrowheads="1"/>
          </p:cNvSpPr>
          <p:nvPr/>
        </p:nvSpPr>
        <p:spPr bwMode="auto">
          <a:xfrm>
            <a:off x="55626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9525">
            <a:solidFill>
              <a:schemeClr val="tx1"/>
            </a:solidFill>
            <a:round/>
            <a:headEnd/>
            <a:tailEnd/>
          </a:ln>
        </p:spPr>
        <p:txBody>
          <a:bodyPr wrap="none" anchor="ctr"/>
          <a:lstStyle/>
          <a:p>
            <a:endParaRPr lang="ru-RU" smtClean="0">
              <a:solidFill>
                <a:srgbClr val="000000"/>
              </a:solidFill>
            </a:endParaRPr>
          </a:p>
        </p:txBody>
      </p:sp>
      <p:sp>
        <p:nvSpPr>
          <p:cNvPr id="39943" name="AutoShape 7"/>
          <p:cNvSpPr>
            <a:spLocks noChangeArrowheads="1"/>
          </p:cNvSpPr>
          <p:nvPr/>
        </p:nvSpPr>
        <p:spPr bwMode="auto">
          <a:xfrm>
            <a:off x="41910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B0F0"/>
          </a:solidFill>
          <a:ln w="9525">
            <a:solidFill>
              <a:schemeClr val="tx1"/>
            </a:solidFill>
            <a:round/>
            <a:headEnd/>
            <a:tailEnd/>
          </a:ln>
        </p:spPr>
        <p:txBody>
          <a:bodyPr wrap="none" anchor="ctr"/>
          <a:lstStyle/>
          <a:p>
            <a:endParaRPr lang="ru-RU" smtClean="0">
              <a:solidFill>
                <a:srgbClr val="000000"/>
              </a:solidFill>
            </a:endParaRPr>
          </a:p>
        </p:txBody>
      </p:sp>
      <p:sp>
        <p:nvSpPr>
          <p:cNvPr id="39944" name="AutoShape 8"/>
          <p:cNvSpPr>
            <a:spLocks noChangeArrowheads="1"/>
          </p:cNvSpPr>
          <p:nvPr/>
        </p:nvSpPr>
        <p:spPr bwMode="auto">
          <a:xfrm>
            <a:off x="69342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9525">
            <a:solidFill>
              <a:schemeClr val="tx1"/>
            </a:solidFill>
            <a:round/>
            <a:headEnd/>
            <a:tailEnd/>
          </a:ln>
        </p:spPr>
        <p:txBody>
          <a:bodyPr wrap="none" anchor="ctr"/>
          <a:lstStyle/>
          <a:p>
            <a:endParaRPr lang="ru-RU" smtClean="0">
              <a:solidFill>
                <a:srgbClr val="000000"/>
              </a:solidFill>
            </a:endParaRPr>
          </a:p>
        </p:txBody>
      </p:sp>
      <p:sp>
        <p:nvSpPr>
          <p:cNvPr id="39945" name="AutoShape 9"/>
          <p:cNvSpPr>
            <a:spLocks noChangeArrowheads="1"/>
          </p:cNvSpPr>
          <p:nvPr/>
        </p:nvSpPr>
        <p:spPr bwMode="auto">
          <a:xfrm>
            <a:off x="7620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46" name="AutoShape 10"/>
          <p:cNvSpPr>
            <a:spLocks noChangeArrowheads="1"/>
          </p:cNvSpPr>
          <p:nvPr/>
        </p:nvSpPr>
        <p:spPr bwMode="auto">
          <a:xfrm>
            <a:off x="21336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47" name="AutoShape 11"/>
          <p:cNvSpPr>
            <a:spLocks noChangeArrowheads="1"/>
          </p:cNvSpPr>
          <p:nvPr/>
        </p:nvSpPr>
        <p:spPr bwMode="auto">
          <a:xfrm>
            <a:off x="35052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48" name="AutoShape 12"/>
          <p:cNvSpPr>
            <a:spLocks noChangeArrowheads="1"/>
          </p:cNvSpPr>
          <p:nvPr/>
        </p:nvSpPr>
        <p:spPr bwMode="auto">
          <a:xfrm>
            <a:off x="48768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49" name="AutoShape 13"/>
          <p:cNvSpPr>
            <a:spLocks noChangeArrowheads="1"/>
          </p:cNvSpPr>
          <p:nvPr/>
        </p:nvSpPr>
        <p:spPr bwMode="auto">
          <a:xfrm>
            <a:off x="62484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50" name="AutoShape 14"/>
          <p:cNvSpPr>
            <a:spLocks noChangeArrowheads="1"/>
          </p:cNvSpPr>
          <p:nvPr/>
        </p:nvSpPr>
        <p:spPr bwMode="auto">
          <a:xfrm>
            <a:off x="7620000" y="2743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ru-RU" smtClean="0">
              <a:solidFill>
                <a:srgbClr val="000000"/>
              </a:solidFill>
            </a:endParaRPr>
          </a:p>
        </p:txBody>
      </p:sp>
      <p:sp>
        <p:nvSpPr>
          <p:cNvPr id="39951" name="AutoShape 15"/>
          <p:cNvSpPr>
            <a:spLocks/>
          </p:cNvSpPr>
          <p:nvPr/>
        </p:nvSpPr>
        <p:spPr bwMode="auto">
          <a:xfrm>
            <a:off x="685800" y="685800"/>
            <a:ext cx="2057400" cy="609600"/>
          </a:xfrm>
          <a:prstGeom prst="accentBorderCallout2">
            <a:avLst>
              <a:gd name="adj1" fmla="val 18750"/>
              <a:gd name="adj2" fmla="val -3704"/>
              <a:gd name="adj3" fmla="val 18750"/>
              <a:gd name="adj4" fmla="val -6403"/>
              <a:gd name="adj5" fmla="val 306509"/>
              <a:gd name="adj6" fmla="val -15894"/>
            </a:avLst>
          </a:prstGeom>
          <a:solidFill>
            <a:srgbClr val="00B0F0"/>
          </a:solidFill>
          <a:ln w="9525">
            <a:solidFill>
              <a:schemeClr val="tx1"/>
            </a:solidFill>
            <a:miter lim="800000"/>
            <a:headEnd/>
            <a:tailEnd/>
          </a:ln>
        </p:spPr>
        <p:txBody>
          <a:bodyPr/>
          <a:lstStyle/>
          <a:p>
            <a:pPr algn="ctr"/>
            <a:r>
              <a:rPr lang="en-US" smtClean="0">
                <a:solidFill>
                  <a:srgbClr val="000000"/>
                </a:solidFill>
              </a:rPr>
              <a:t>Long-term contracts</a:t>
            </a:r>
            <a:r>
              <a:rPr lang="ru-RU" smtClean="0">
                <a:solidFill>
                  <a:srgbClr val="000000"/>
                </a:solidFill>
              </a:rPr>
              <a:t> </a:t>
            </a:r>
          </a:p>
        </p:txBody>
      </p:sp>
      <p:sp>
        <p:nvSpPr>
          <p:cNvPr id="39952" name="AutoShape 16"/>
          <p:cNvSpPr>
            <a:spLocks/>
          </p:cNvSpPr>
          <p:nvPr/>
        </p:nvSpPr>
        <p:spPr bwMode="auto">
          <a:xfrm>
            <a:off x="3505200" y="685800"/>
            <a:ext cx="2057400" cy="609600"/>
          </a:xfrm>
          <a:prstGeom prst="accentBorderCallout2">
            <a:avLst>
              <a:gd name="adj1" fmla="val 18750"/>
              <a:gd name="adj2" fmla="val -3704"/>
              <a:gd name="adj3" fmla="val 18750"/>
              <a:gd name="adj4" fmla="val -7176"/>
              <a:gd name="adj5" fmla="val 307815"/>
              <a:gd name="adj6" fmla="val -19829"/>
            </a:avLst>
          </a:prstGeom>
          <a:solidFill>
            <a:srgbClr val="00B0F0"/>
          </a:solidFill>
          <a:ln w="9525">
            <a:solidFill>
              <a:schemeClr val="tx1"/>
            </a:solidFill>
            <a:miter lim="800000"/>
            <a:headEnd/>
            <a:tailEnd/>
          </a:ln>
        </p:spPr>
        <p:txBody>
          <a:bodyPr/>
          <a:lstStyle/>
          <a:p>
            <a:pPr algn="ctr"/>
            <a:r>
              <a:rPr lang="en-US" smtClean="0">
                <a:solidFill>
                  <a:srgbClr val="000000"/>
                </a:solidFill>
              </a:rPr>
              <a:t>Spot deals</a:t>
            </a:r>
            <a:endParaRPr lang="ru-RU" smtClean="0">
              <a:solidFill>
                <a:srgbClr val="000000"/>
              </a:solidFill>
            </a:endParaRPr>
          </a:p>
        </p:txBody>
      </p:sp>
      <p:sp>
        <p:nvSpPr>
          <p:cNvPr id="39953" name="AutoShape 17"/>
          <p:cNvSpPr>
            <a:spLocks/>
          </p:cNvSpPr>
          <p:nvPr/>
        </p:nvSpPr>
        <p:spPr bwMode="auto">
          <a:xfrm>
            <a:off x="6400800" y="685800"/>
            <a:ext cx="1905000" cy="685800"/>
          </a:xfrm>
          <a:prstGeom prst="accentBorderCallout2">
            <a:avLst>
              <a:gd name="adj1" fmla="val 16667"/>
              <a:gd name="adj2" fmla="val -4000"/>
              <a:gd name="adj3" fmla="val 16667"/>
              <a:gd name="adj4" fmla="val -9417"/>
              <a:gd name="adj5" fmla="val 277315"/>
              <a:gd name="adj6" fmla="val -29000"/>
            </a:avLst>
          </a:prstGeom>
          <a:solidFill>
            <a:srgbClr val="FF6600"/>
          </a:solidFill>
          <a:ln w="9525">
            <a:solidFill>
              <a:schemeClr val="tx1"/>
            </a:solidFill>
            <a:miter lim="800000"/>
            <a:headEnd/>
            <a:tailEnd/>
          </a:ln>
        </p:spPr>
        <p:txBody>
          <a:bodyPr/>
          <a:lstStyle/>
          <a:p>
            <a:pPr algn="ctr"/>
            <a:r>
              <a:rPr lang="en-US" smtClean="0">
                <a:solidFill>
                  <a:srgbClr val="000000"/>
                </a:solidFill>
              </a:rPr>
              <a:t>Forward deals</a:t>
            </a:r>
            <a:r>
              <a:rPr lang="ru-RU" smtClean="0">
                <a:solidFill>
                  <a:srgbClr val="000000"/>
                </a:solidFill>
              </a:rPr>
              <a:t> (2) (*)</a:t>
            </a:r>
          </a:p>
        </p:txBody>
      </p:sp>
      <p:sp>
        <p:nvSpPr>
          <p:cNvPr id="39954" name="AutoShape 18"/>
          <p:cNvSpPr>
            <a:spLocks/>
          </p:cNvSpPr>
          <p:nvPr/>
        </p:nvSpPr>
        <p:spPr bwMode="auto">
          <a:xfrm>
            <a:off x="685800" y="1600200"/>
            <a:ext cx="1828800" cy="609600"/>
          </a:xfrm>
          <a:prstGeom prst="accentBorderCallout3">
            <a:avLst>
              <a:gd name="adj1" fmla="val 18750"/>
              <a:gd name="adj2" fmla="val 104167"/>
              <a:gd name="adj3" fmla="val 18750"/>
              <a:gd name="adj4" fmla="val 116231"/>
              <a:gd name="adj5" fmla="val 121616"/>
              <a:gd name="adj6" fmla="val 116231"/>
              <a:gd name="adj7" fmla="val 170315"/>
              <a:gd name="adj8" fmla="val 68926"/>
            </a:avLst>
          </a:prstGeom>
          <a:solidFill>
            <a:srgbClr val="00B0F0"/>
          </a:solidFill>
          <a:ln w="9525">
            <a:solidFill>
              <a:schemeClr val="tx1"/>
            </a:solidFill>
            <a:miter lim="800000"/>
            <a:headEnd/>
            <a:tailEnd/>
          </a:ln>
        </p:spPr>
        <p:txBody>
          <a:bodyPr/>
          <a:lstStyle/>
          <a:p>
            <a:pPr algn="ctr"/>
            <a:r>
              <a:rPr lang="en-US" smtClean="0">
                <a:solidFill>
                  <a:srgbClr val="000000"/>
                </a:solidFill>
              </a:rPr>
              <a:t>Short-term contracts</a:t>
            </a:r>
            <a:endParaRPr lang="ru-RU" smtClean="0">
              <a:solidFill>
                <a:srgbClr val="000000"/>
              </a:solidFill>
            </a:endParaRPr>
          </a:p>
        </p:txBody>
      </p:sp>
      <p:sp>
        <p:nvSpPr>
          <p:cNvPr id="39955" name="AutoShape 19"/>
          <p:cNvSpPr>
            <a:spLocks/>
          </p:cNvSpPr>
          <p:nvPr/>
        </p:nvSpPr>
        <p:spPr bwMode="auto">
          <a:xfrm>
            <a:off x="3505200" y="1514475"/>
            <a:ext cx="1828800" cy="609600"/>
          </a:xfrm>
          <a:prstGeom prst="accentBorderCallout3">
            <a:avLst>
              <a:gd name="adj1" fmla="val 18750"/>
              <a:gd name="adj2" fmla="val 104167"/>
              <a:gd name="adj3" fmla="val 18750"/>
              <a:gd name="adj4" fmla="val 112847"/>
              <a:gd name="adj5" fmla="val 137241"/>
              <a:gd name="adj6" fmla="val 112847"/>
              <a:gd name="adj7" fmla="val 176301"/>
              <a:gd name="adj8" fmla="val 62065"/>
            </a:avLst>
          </a:prstGeom>
          <a:solidFill>
            <a:srgbClr val="00B0F0"/>
          </a:solidFill>
          <a:ln w="9525">
            <a:solidFill>
              <a:schemeClr val="tx1"/>
            </a:solidFill>
            <a:miter lim="800000"/>
            <a:headEnd/>
            <a:tailEnd/>
          </a:ln>
        </p:spPr>
        <p:txBody>
          <a:bodyPr/>
          <a:lstStyle/>
          <a:p>
            <a:pPr algn="ctr"/>
            <a:r>
              <a:rPr lang="en-US" dirty="0" smtClean="0">
                <a:solidFill>
                  <a:srgbClr val="000000"/>
                </a:solidFill>
              </a:rPr>
              <a:t>Forward deals</a:t>
            </a:r>
            <a:r>
              <a:rPr lang="ru-RU" dirty="0" smtClean="0">
                <a:solidFill>
                  <a:srgbClr val="000000"/>
                </a:solidFill>
              </a:rPr>
              <a:t> (1) (*)</a:t>
            </a:r>
          </a:p>
        </p:txBody>
      </p:sp>
      <p:sp>
        <p:nvSpPr>
          <p:cNvPr id="39956" name="AutoShape 20"/>
          <p:cNvSpPr>
            <a:spLocks/>
          </p:cNvSpPr>
          <p:nvPr/>
        </p:nvSpPr>
        <p:spPr bwMode="auto">
          <a:xfrm>
            <a:off x="6400800" y="1524000"/>
            <a:ext cx="1676400" cy="685800"/>
          </a:xfrm>
          <a:prstGeom prst="accentBorderCallout3">
            <a:avLst>
              <a:gd name="adj1" fmla="val 16667"/>
              <a:gd name="adj2" fmla="val 104546"/>
              <a:gd name="adj3" fmla="val 16667"/>
              <a:gd name="adj4" fmla="val 114773"/>
              <a:gd name="adj5" fmla="val 125694"/>
              <a:gd name="adj6" fmla="val 114773"/>
              <a:gd name="adj7" fmla="val 167361"/>
              <a:gd name="adj8" fmla="val 62880"/>
            </a:avLst>
          </a:prstGeom>
          <a:solidFill>
            <a:srgbClr val="FF6600"/>
          </a:solidFill>
          <a:ln w="9525">
            <a:solidFill>
              <a:schemeClr val="tx1"/>
            </a:solidFill>
            <a:miter lim="800000"/>
            <a:headEnd/>
            <a:tailEnd/>
          </a:ln>
        </p:spPr>
        <p:txBody>
          <a:bodyPr/>
          <a:lstStyle/>
          <a:p>
            <a:pPr algn="ctr"/>
            <a:r>
              <a:rPr lang="en-US" smtClean="0">
                <a:solidFill>
                  <a:srgbClr val="000000"/>
                </a:solidFill>
              </a:rPr>
              <a:t>Futures &amp; options</a:t>
            </a:r>
            <a:endParaRPr lang="ru-RU" smtClean="0">
              <a:solidFill>
                <a:srgbClr val="000000"/>
              </a:solidFill>
            </a:endParaRPr>
          </a:p>
          <a:p>
            <a:pPr algn="ctr"/>
            <a:endParaRPr lang="ru-RU" smtClean="0">
              <a:solidFill>
                <a:srgbClr val="000000"/>
              </a:solidFill>
            </a:endParaRPr>
          </a:p>
        </p:txBody>
      </p:sp>
      <p:sp>
        <p:nvSpPr>
          <p:cNvPr id="39957" name="AutoShape 21"/>
          <p:cNvSpPr>
            <a:spLocks noChangeArrowheads="1"/>
          </p:cNvSpPr>
          <p:nvPr/>
        </p:nvSpPr>
        <p:spPr bwMode="auto">
          <a:xfrm>
            <a:off x="304800" y="5105400"/>
            <a:ext cx="8686800" cy="838200"/>
          </a:xfrm>
          <a:prstGeom prst="rightArrow">
            <a:avLst>
              <a:gd name="adj1" fmla="val 76139"/>
              <a:gd name="adj2" fmla="val 153775"/>
            </a:avLst>
          </a:prstGeom>
          <a:solidFill>
            <a:srgbClr val="00FFFF"/>
          </a:solidFill>
          <a:ln w="9525">
            <a:solidFill>
              <a:schemeClr val="tx1"/>
            </a:solidFill>
            <a:miter lim="800000"/>
            <a:headEnd/>
            <a:tailEnd/>
          </a:ln>
        </p:spPr>
        <p:txBody>
          <a:bodyPr wrap="none" anchor="ctr"/>
          <a:lstStyle/>
          <a:p>
            <a:pPr algn="ctr"/>
            <a:r>
              <a:rPr lang="en-US" smtClean="0">
                <a:solidFill>
                  <a:srgbClr val="000000"/>
                </a:solidFill>
              </a:rPr>
              <a:t>Increasing liquidity,</a:t>
            </a:r>
            <a:r>
              <a:rPr lang="en-US" b="1" i="1" smtClean="0">
                <a:solidFill>
                  <a:srgbClr val="000000"/>
                </a:solidFill>
              </a:rPr>
              <a:t> but also</a:t>
            </a:r>
            <a:r>
              <a:rPr lang="ru-RU" smtClean="0">
                <a:solidFill>
                  <a:srgbClr val="000000"/>
                </a:solidFill>
              </a:rPr>
              <a:t> </a:t>
            </a:r>
            <a:r>
              <a:rPr lang="en-US" smtClean="0">
                <a:solidFill>
                  <a:srgbClr val="000000"/>
                </a:solidFill>
              </a:rPr>
              <a:t>growing market instability =&gt;</a:t>
            </a:r>
            <a:br>
              <a:rPr lang="en-US" smtClean="0">
                <a:solidFill>
                  <a:srgbClr val="000000"/>
                </a:solidFill>
              </a:rPr>
            </a:br>
            <a:r>
              <a:rPr lang="ru-RU" smtClean="0">
                <a:solidFill>
                  <a:srgbClr val="000000"/>
                </a:solidFill>
              </a:rPr>
              <a:t> </a:t>
            </a:r>
            <a:r>
              <a:rPr lang="en-US" smtClean="0">
                <a:solidFill>
                  <a:srgbClr val="000000"/>
                </a:solidFill>
              </a:rPr>
              <a:t>good for traders/speculators, but is short-term &amp; deprives project financing </a:t>
            </a:r>
            <a:endParaRPr lang="ru-RU" smtClean="0">
              <a:solidFill>
                <a:srgbClr val="000000"/>
              </a:solidFill>
            </a:endParaRPr>
          </a:p>
        </p:txBody>
      </p:sp>
      <p:sp>
        <p:nvSpPr>
          <p:cNvPr id="39958" name="AutoShape 22"/>
          <p:cNvSpPr>
            <a:spLocks/>
          </p:cNvSpPr>
          <p:nvPr/>
        </p:nvSpPr>
        <p:spPr bwMode="auto">
          <a:xfrm rot="5400000">
            <a:off x="931862" y="2420938"/>
            <a:ext cx="269875" cy="1828800"/>
          </a:xfrm>
          <a:prstGeom prst="rightBrace">
            <a:avLst>
              <a:gd name="adj1" fmla="val 61145"/>
              <a:gd name="adj2" fmla="val 52861"/>
            </a:avLst>
          </a:prstGeom>
          <a:noFill/>
          <a:ln w="9525">
            <a:solidFill>
              <a:schemeClr val="tx1"/>
            </a:solidFill>
            <a:round/>
            <a:headEnd/>
            <a:tailEnd/>
          </a:ln>
        </p:spPr>
        <p:txBody>
          <a:bodyPr wrap="none" anchor="ctr"/>
          <a:lstStyle/>
          <a:p>
            <a:endParaRPr lang="ru-RU" smtClean="0">
              <a:solidFill>
                <a:srgbClr val="000000"/>
              </a:solidFill>
            </a:endParaRPr>
          </a:p>
        </p:txBody>
      </p:sp>
      <p:sp>
        <p:nvSpPr>
          <p:cNvPr id="39959" name="AutoShape 23"/>
          <p:cNvSpPr>
            <a:spLocks/>
          </p:cNvSpPr>
          <p:nvPr/>
        </p:nvSpPr>
        <p:spPr bwMode="auto">
          <a:xfrm rot="5400000">
            <a:off x="3598862" y="2344738"/>
            <a:ext cx="346075" cy="1905000"/>
          </a:xfrm>
          <a:prstGeom prst="rightBrace">
            <a:avLst>
              <a:gd name="adj1" fmla="val 49669"/>
              <a:gd name="adj2" fmla="val 56185"/>
            </a:avLst>
          </a:prstGeom>
          <a:noFill/>
          <a:ln w="9525">
            <a:solidFill>
              <a:schemeClr val="tx1"/>
            </a:solidFill>
            <a:round/>
            <a:headEnd/>
            <a:tailEnd/>
          </a:ln>
        </p:spPr>
        <p:txBody>
          <a:bodyPr wrap="none" anchor="ctr"/>
          <a:lstStyle/>
          <a:p>
            <a:endParaRPr lang="ru-RU" smtClean="0">
              <a:solidFill>
                <a:srgbClr val="000000"/>
              </a:solidFill>
            </a:endParaRPr>
          </a:p>
        </p:txBody>
      </p:sp>
      <p:sp>
        <p:nvSpPr>
          <p:cNvPr id="39960" name="AutoShape 24"/>
          <p:cNvSpPr>
            <a:spLocks/>
          </p:cNvSpPr>
          <p:nvPr/>
        </p:nvSpPr>
        <p:spPr bwMode="auto">
          <a:xfrm rot="5400000">
            <a:off x="6494462" y="2344738"/>
            <a:ext cx="193675" cy="1905000"/>
          </a:xfrm>
          <a:prstGeom prst="rightBrace">
            <a:avLst>
              <a:gd name="adj1" fmla="val 88752"/>
              <a:gd name="adj2" fmla="val 50602"/>
            </a:avLst>
          </a:prstGeom>
          <a:noFill/>
          <a:ln w="9525">
            <a:solidFill>
              <a:schemeClr val="tx1"/>
            </a:solidFill>
            <a:round/>
            <a:headEnd/>
            <a:tailEnd/>
          </a:ln>
        </p:spPr>
        <p:txBody>
          <a:bodyPr wrap="none" anchor="ctr"/>
          <a:lstStyle/>
          <a:p>
            <a:endParaRPr lang="ru-RU" smtClean="0">
              <a:solidFill>
                <a:srgbClr val="000000"/>
              </a:solidFill>
            </a:endParaRPr>
          </a:p>
        </p:txBody>
      </p:sp>
      <p:sp>
        <p:nvSpPr>
          <p:cNvPr id="39961" name="Text Box 25"/>
          <p:cNvSpPr txBox="1">
            <a:spLocks noChangeArrowheads="1"/>
          </p:cNvSpPr>
          <p:nvPr/>
        </p:nvSpPr>
        <p:spPr bwMode="auto">
          <a:xfrm>
            <a:off x="304800" y="3581400"/>
            <a:ext cx="1447800" cy="1468438"/>
          </a:xfrm>
          <a:prstGeom prst="rect">
            <a:avLst/>
          </a:prstGeom>
          <a:noFill/>
          <a:ln w="3175">
            <a:solidFill>
              <a:schemeClr val="tx1"/>
            </a:solidFill>
            <a:miter lim="800000"/>
            <a:headEnd/>
            <a:tailEnd/>
          </a:ln>
        </p:spPr>
        <p:txBody>
          <a:bodyPr>
            <a:spAutoFit/>
          </a:bodyPr>
          <a:lstStyle/>
          <a:p>
            <a:pPr>
              <a:spcBef>
                <a:spcPct val="50000"/>
              </a:spcBef>
            </a:pPr>
            <a:r>
              <a:rPr lang="en-US" smtClean="0">
                <a:solidFill>
                  <a:srgbClr val="000000"/>
                </a:solidFill>
              </a:rPr>
              <a:t>Volume of trade </a:t>
            </a:r>
            <a:r>
              <a:rPr lang="en-US" smtClean="0">
                <a:solidFill>
                  <a:srgbClr val="FF0000"/>
                </a:solidFill>
              </a:rPr>
              <a:t>corresponds</a:t>
            </a:r>
            <a:r>
              <a:rPr lang="ru-RU" i="1" smtClean="0">
                <a:solidFill>
                  <a:srgbClr val="FF0000"/>
                </a:solidFill>
              </a:rPr>
              <a:t> </a:t>
            </a:r>
            <a:r>
              <a:rPr lang="en-US" smtClean="0">
                <a:solidFill>
                  <a:srgbClr val="000000"/>
                </a:solidFill>
              </a:rPr>
              <a:t>to volume of supplies</a:t>
            </a:r>
            <a:endParaRPr lang="ru-RU" smtClean="0">
              <a:solidFill>
                <a:srgbClr val="000000"/>
              </a:solidFill>
            </a:endParaRPr>
          </a:p>
        </p:txBody>
      </p:sp>
      <p:sp>
        <p:nvSpPr>
          <p:cNvPr id="39962" name="Text Box 26"/>
          <p:cNvSpPr txBox="1">
            <a:spLocks noChangeArrowheads="1"/>
          </p:cNvSpPr>
          <p:nvPr/>
        </p:nvSpPr>
        <p:spPr bwMode="auto">
          <a:xfrm>
            <a:off x="1981200" y="3581400"/>
            <a:ext cx="3200400" cy="1468438"/>
          </a:xfrm>
          <a:prstGeom prst="rect">
            <a:avLst/>
          </a:prstGeom>
          <a:noFill/>
          <a:ln w="3175">
            <a:solidFill>
              <a:schemeClr val="tx1"/>
            </a:solidFill>
            <a:miter lim="800000"/>
            <a:headEnd/>
            <a:tailEnd/>
          </a:ln>
        </p:spPr>
        <p:txBody>
          <a:bodyPr>
            <a:spAutoFit/>
          </a:bodyPr>
          <a:lstStyle/>
          <a:p>
            <a:pPr>
              <a:spcBef>
                <a:spcPct val="50000"/>
              </a:spcBef>
            </a:pPr>
            <a:r>
              <a:rPr lang="en-US" smtClean="0">
                <a:solidFill>
                  <a:srgbClr val="000000"/>
                </a:solidFill>
              </a:rPr>
              <a:t>Volume of trade</a:t>
            </a:r>
            <a:r>
              <a:rPr lang="ru-RU" smtClean="0">
                <a:solidFill>
                  <a:srgbClr val="000000"/>
                </a:solidFill>
              </a:rPr>
              <a:t> </a:t>
            </a:r>
            <a:r>
              <a:rPr lang="en-US" smtClean="0">
                <a:solidFill>
                  <a:srgbClr val="FF0000"/>
                </a:solidFill>
              </a:rPr>
              <a:t>exceeds</a:t>
            </a:r>
            <a:r>
              <a:rPr lang="ru-RU" b="1" smtClean="0">
                <a:solidFill>
                  <a:srgbClr val="000000"/>
                </a:solidFill>
              </a:rPr>
              <a:t> </a:t>
            </a:r>
            <a:r>
              <a:rPr lang="en-US" smtClean="0">
                <a:solidFill>
                  <a:srgbClr val="000000"/>
                </a:solidFill>
              </a:rPr>
              <a:t>volume of supplies</a:t>
            </a:r>
            <a:r>
              <a:rPr lang="ru-RU" smtClean="0">
                <a:solidFill>
                  <a:srgbClr val="000000"/>
                </a:solidFill>
              </a:rPr>
              <a:t> </a:t>
            </a:r>
            <a:r>
              <a:rPr lang="en-US" smtClean="0">
                <a:solidFill>
                  <a:srgbClr val="000000"/>
                </a:solidFill>
              </a:rPr>
              <a:t>=&gt;</a:t>
            </a:r>
            <a:r>
              <a:rPr lang="ru-RU" smtClean="0">
                <a:solidFill>
                  <a:srgbClr val="000000"/>
                </a:solidFill>
              </a:rPr>
              <a:t> </a:t>
            </a:r>
            <a:r>
              <a:rPr lang="en-US" smtClean="0">
                <a:solidFill>
                  <a:srgbClr val="000000"/>
                </a:solidFill>
              </a:rPr>
              <a:t>OTC market </a:t>
            </a:r>
            <a:r>
              <a:rPr lang="ru-RU" smtClean="0">
                <a:solidFill>
                  <a:srgbClr val="000000"/>
                </a:solidFill>
              </a:rPr>
              <a:t> (</a:t>
            </a:r>
            <a:r>
              <a:rPr lang="en-US" smtClean="0">
                <a:solidFill>
                  <a:srgbClr val="000000"/>
                </a:solidFill>
              </a:rPr>
              <a:t>subsequent re-sales of non-unified commercial batches – “daisy chains”</a:t>
            </a:r>
            <a:r>
              <a:rPr lang="ru-RU" smtClean="0">
                <a:solidFill>
                  <a:srgbClr val="000000"/>
                </a:solidFill>
              </a:rPr>
              <a:t>)</a:t>
            </a:r>
          </a:p>
        </p:txBody>
      </p:sp>
      <p:sp>
        <p:nvSpPr>
          <p:cNvPr id="39963" name="Text Box 27"/>
          <p:cNvSpPr txBox="1">
            <a:spLocks noChangeArrowheads="1"/>
          </p:cNvSpPr>
          <p:nvPr/>
        </p:nvSpPr>
        <p:spPr bwMode="auto">
          <a:xfrm>
            <a:off x="5410200" y="3581400"/>
            <a:ext cx="3352800" cy="1468438"/>
          </a:xfrm>
          <a:prstGeom prst="rect">
            <a:avLst/>
          </a:prstGeom>
          <a:noFill/>
          <a:ln w="3175">
            <a:solidFill>
              <a:schemeClr val="tx1"/>
            </a:solidFill>
            <a:miter lim="800000"/>
            <a:headEnd/>
            <a:tailEnd/>
          </a:ln>
        </p:spPr>
        <p:txBody>
          <a:bodyPr>
            <a:spAutoFit/>
          </a:bodyPr>
          <a:lstStyle/>
          <a:p>
            <a:pPr>
              <a:spcBef>
                <a:spcPct val="50000"/>
              </a:spcBef>
            </a:pPr>
            <a:r>
              <a:rPr lang="en-US" smtClean="0">
                <a:solidFill>
                  <a:srgbClr val="000000"/>
                </a:solidFill>
              </a:rPr>
              <a:t>Volume of trade</a:t>
            </a:r>
            <a:r>
              <a:rPr lang="ru-RU" smtClean="0">
                <a:solidFill>
                  <a:srgbClr val="000000"/>
                </a:solidFill>
              </a:rPr>
              <a:t> </a:t>
            </a:r>
            <a:r>
              <a:rPr lang="en-US" smtClean="0">
                <a:solidFill>
                  <a:srgbClr val="FF0000"/>
                </a:solidFill>
              </a:rPr>
              <a:t>multiply exceeds</a:t>
            </a:r>
            <a:r>
              <a:rPr lang="ru-RU" smtClean="0">
                <a:solidFill>
                  <a:srgbClr val="000000"/>
                </a:solidFill>
              </a:rPr>
              <a:t> </a:t>
            </a:r>
            <a:r>
              <a:rPr lang="en-US" smtClean="0">
                <a:solidFill>
                  <a:srgbClr val="000000"/>
                </a:solidFill>
              </a:rPr>
              <a:t>volume of supplies</a:t>
            </a:r>
            <a:r>
              <a:rPr lang="ru-RU" smtClean="0">
                <a:solidFill>
                  <a:srgbClr val="000000"/>
                </a:solidFill>
              </a:rPr>
              <a:t> </a:t>
            </a:r>
            <a:r>
              <a:rPr lang="en-US" smtClean="0">
                <a:solidFill>
                  <a:srgbClr val="000000"/>
                </a:solidFill>
              </a:rPr>
              <a:t>=&gt;</a:t>
            </a:r>
            <a:r>
              <a:rPr lang="ru-RU" smtClean="0">
                <a:solidFill>
                  <a:srgbClr val="000000"/>
                </a:solidFill>
              </a:rPr>
              <a:t> </a:t>
            </a:r>
            <a:r>
              <a:rPr lang="en-US" smtClean="0">
                <a:solidFill>
                  <a:srgbClr val="000000"/>
                </a:solidFill>
              </a:rPr>
              <a:t>liquid marketplaces/exchanges </a:t>
            </a:r>
            <a:r>
              <a:rPr lang="ru-RU" smtClean="0">
                <a:solidFill>
                  <a:srgbClr val="000000"/>
                </a:solidFill>
              </a:rPr>
              <a:t> (</a:t>
            </a:r>
            <a:r>
              <a:rPr lang="en-US" smtClean="0">
                <a:solidFill>
                  <a:srgbClr val="000000"/>
                </a:solidFill>
              </a:rPr>
              <a:t>multidirectional re-sales of unified supply liabilities</a:t>
            </a:r>
            <a:r>
              <a:rPr lang="ru-RU" smtClean="0">
                <a:solidFill>
                  <a:srgbClr val="000000"/>
                </a:solidFill>
              </a:rPr>
              <a:t>)</a:t>
            </a:r>
          </a:p>
        </p:txBody>
      </p:sp>
      <p:sp>
        <p:nvSpPr>
          <p:cNvPr id="39964" name="Rectangle 28"/>
          <p:cNvSpPr>
            <a:spLocks noChangeArrowheads="1"/>
          </p:cNvSpPr>
          <p:nvPr/>
        </p:nvSpPr>
        <p:spPr bwMode="auto">
          <a:xfrm>
            <a:off x="457200" y="5943600"/>
            <a:ext cx="533400" cy="152400"/>
          </a:xfrm>
          <a:prstGeom prst="rect">
            <a:avLst/>
          </a:prstGeom>
          <a:solidFill>
            <a:srgbClr val="00B0F0"/>
          </a:solidFill>
          <a:ln w="9525">
            <a:solidFill>
              <a:schemeClr val="tx1"/>
            </a:solidFill>
            <a:miter lim="800000"/>
            <a:headEnd/>
            <a:tailEnd/>
          </a:ln>
        </p:spPr>
        <p:txBody>
          <a:bodyPr wrap="none" anchor="ctr"/>
          <a:lstStyle/>
          <a:p>
            <a:endParaRPr lang="ru-RU" smtClean="0">
              <a:solidFill>
                <a:srgbClr val="000000"/>
              </a:solidFill>
            </a:endParaRPr>
          </a:p>
        </p:txBody>
      </p:sp>
      <p:sp>
        <p:nvSpPr>
          <p:cNvPr id="39965" name="Rectangle 29"/>
          <p:cNvSpPr>
            <a:spLocks noChangeArrowheads="1"/>
          </p:cNvSpPr>
          <p:nvPr/>
        </p:nvSpPr>
        <p:spPr bwMode="auto">
          <a:xfrm>
            <a:off x="457200" y="6172200"/>
            <a:ext cx="533400" cy="152400"/>
          </a:xfrm>
          <a:prstGeom prst="rect">
            <a:avLst/>
          </a:prstGeom>
          <a:solidFill>
            <a:srgbClr val="FF9900"/>
          </a:solidFill>
          <a:ln w="9525">
            <a:solidFill>
              <a:schemeClr val="tx1"/>
            </a:solidFill>
            <a:miter lim="800000"/>
            <a:headEnd/>
            <a:tailEnd/>
          </a:ln>
        </p:spPr>
        <p:txBody>
          <a:bodyPr wrap="none" anchor="ctr"/>
          <a:lstStyle/>
          <a:p>
            <a:endParaRPr lang="ru-RU" smtClean="0">
              <a:solidFill>
                <a:srgbClr val="000000"/>
              </a:solidFill>
            </a:endParaRPr>
          </a:p>
        </p:txBody>
      </p:sp>
      <p:sp>
        <p:nvSpPr>
          <p:cNvPr id="39966" name="Text Box 30"/>
          <p:cNvSpPr txBox="1">
            <a:spLocks noChangeArrowheads="1"/>
          </p:cNvSpPr>
          <p:nvPr/>
        </p:nvSpPr>
        <p:spPr bwMode="auto">
          <a:xfrm>
            <a:off x="1066800" y="5867400"/>
            <a:ext cx="6629400" cy="304800"/>
          </a:xfrm>
          <a:prstGeom prst="rect">
            <a:avLst/>
          </a:prstGeom>
          <a:noFill/>
          <a:ln w="9525">
            <a:noFill/>
            <a:miter lim="800000"/>
            <a:headEnd/>
            <a:tailEnd/>
          </a:ln>
        </p:spPr>
        <p:txBody>
          <a:bodyPr>
            <a:spAutoFit/>
          </a:bodyPr>
          <a:lstStyle/>
          <a:p>
            <a:pPr>
              <a:spcBef>
                <a:spcPct val="50000"/>
              </a:spcBef>
            </a:pPr>
            <a:r>
              <a:rPr lang="en-US" sz="1400" smtClean="0">
                <a:solidFill>
                  <a:srgbClr val="000000"/>
                </a:solidFill>
              </a:rPr>
              <a:t>Markets of physical goods (of “physical” oil)</a:t>
            </a:r>
            <a:endParaRPr lang="ru-RU" sz="1400" smtClean="0">
              <a:solidFill>
                <a:srgbClr val="000000"/>
              </a:solidFill>
            </a:endParaRPr>
          </a:p>
        </p:txBody>
      </p:sp>
      <p:sp>
        <p:nvSpPr>
          <p:cNvPr id="39967" name="Text Box 31"/>
          <p:cNvSpPr txBox="1">
            <a:spLocks noChangeArrowheads="1"/>
          </p:cNvSpPr>
          <p:nvPr/>
        </p:nvSpPr>
        <p:spPr bwMode="auto">
          <a:xfrm>
            <a:off x="1066800" y="6096000"/>
            <a:ext cx="5791200" cy="304800"/>
          </a:xfrm>
          <a:prstGeom prst="rect">
            <a:avLst/>
          </a:prstGeom>
          <a:noFill/>
          <a:ln w="9525">
            <a:noFill/>
            <a:miter lim="800000"/>
            <a:headEnd/>
            <a:tailEnd/>
          </a:ln>
        </p:spPr>
        <p:txBody>
          <a:bodyPr>
            <a:spAutoFit/>
          </a:bodyPr>
          <a:lstStyle/>
          <a:p>
            <a:pPr>
              <a:spcBef>
                <a:spcPct val="50000"/>
              </a:spcBef>
            </a:pPr>
            <a:r>
              <a:rPr lang="en-US" sz="1400" smtClean="0">
                <a:solidFill>
                  <a:srgbClr val="000000"/>
                </a:solidFill>
              </a:rPr>
              <a:t>Financial markets (of “paper” oil)</a:t>
            </a:r>
            <a:endParaRPr lang="ru-RU" sz="1400" smtClean="0">
              <a:solidFill>
                <a:srgbClr val="000000"/>
              </a:solidFill>
            </a:endParaRPr>
          </a:p>
        </p:txBody>
      </p:sp>
      <p:sp>
        <p:nvSpPr>
          <p:cNvPr id="39968" name="AutoShape 32"/>
          <p:cNvSpPr>
            <a:spLocks noChangeArrowheads="1"/>
          </p:cNvSpPr>
          <p:nvPr/>
        </p:nvSpPr>
        <p:spPr bwMode="auto">
          <a:xfrm>
            <a:off x="8305800" y="25908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prstDash val="dash"/>
            <a:round/>
            <a:headEnd/>
            <a:tailEnd/>
          </a:ln>
        </p:spPr>
        <p:txBody>
          <a:bodyPr wrap="none" anchor="ctr"/>
          <a:lstStyle/>
          <a:p>
            <a:endParaRPr lang="ru-RU" smtClean="0">
              <a:solidFill>
                <a:srgbClr val="000000"/>
              </a:solidFill>
            </a:endParaRPr>
          </a:p>
        </p:txBody>
      </p:sp>
      <p:sp>
        <p:nvSpPr>
          <p:cNvPr id="39969" name="Text Box 33"/>
          <p:cNvSpPr txBox="1">
            <a:spLocks noChangeArrowheads="1"/>
          </p:cNvSpPr>
          <p:nvPr/>
        </p:nvSpPr>
        <p:spPr bwMode="auto">
          <a:xfrm>
            <a:off x="8442325" y="2667000"/>
            <a:ext cx="311150" cy="366713"/>
          </a:xfrm>
          <a:prstGeom prst="rect">
            <a:avLst/>
          </a:prstGeom>
          <a:noFill/>
          <a:ln w="9525">
            <a:noFill/>
            <a:miter lim="800000"/>
            <a:headEnd/>
            <a:tailEnd/>
          </a:ln>
        </p:spPr>
        <p:txBody>
          <a:bodyPr>
            <a:spAutoFit/>
          </a:bodyPr>
          <a:lstStyle/>
          <a:p>
            <a:r>
              <a:rPr lang="ru-RU" b="1" smtClean="0">
                <a:solidFill>
                  <a:srgbClr val="000000"/>
                </a:solidFill>
              </a:rPr>
              <a:t>?</a:t>
            </a:r>
          </a:p>
        </p:txBody>
      </p:sp>
      <p:sp>
        <p:nvSpPr>
          <p:cNvPr id="39970" name="Text Box 34"/>
          <p:cNvSpPr txBox="1">
            <a:spLocks noChangeArrowheads="1"/>
          </p:cNvSpPr>
          <p:nvPr/>
        </p:nvSpPr>
        <p:spPr bwMode="auto">
          <a:xfrm>
            <a:off x="381000" y="6324600"/>
            <a:ext cx="8534400" cy="274638"/>
          </a:xfrm>
          <a:prstGeom prst="rect">
            <a:avLst/>
          </a:prstGeom>
          <a:noFill/>
          <a:ln w="9525">
            <a:noFill/>
            <a:miter lim="800000"/>
            <a:headEnd/>
            <a:tailEnd/>
          </a:ln>
        </p:spPr>
        <p:txBody>
          <a:bodyPr>
            <a:spAutoFit/>
          </a:bodyPr>
          <a:lstStyle/>
          <a:p>
            <a:pPr>
              <a:spcBef>
                <a:spcPct val="50000"/>
              </a:spcBef>
            </a:pPr>
            <a:r>
              <a:rPr lang="ru-RU" sz="1200" dirty="0" smtClean="0">
                <a:solidFill>
                  <a:srgbClr val="000000"/>
                </a:solidFill>
              </a:rPr>
              <a:t>(*) (1) </a:t>
            </a:r>
            <a:r>
              <a:rPr lang="en-US" sz="1200" dirty="0" smtClean="0">
                <a:solidFill>
                  <a:srgbClr val="000000"/>
                </a:solidFill>
              </a:rPr>
              <a:t>within the limits of coverage by accumulated volumes of stocks</a:t>
            </a:r>
            <a:r>
              <a:rPr lang="ru-RU" sz="1200" dirty="0" smtClean="0">
                <a:solidFill>
                  <a:srgbClr val="000000"/>
                </a:solidFill>
              </a:rPr>
              <a:t>, (2) </a:t>
            </a:r>
            <a:r>
              <a:rPr lang="en-US" sz="1200" dirty="0" smtClean="0">
                <a:solidFill>
                  <a:srgbClr val="000000"/>
                </a:solidFill>
              </a:rPr>
              <a:t>beyond such limits</a:t>
            </a:r>
            <a:endParaRPr lang="ru-RU" sz="1200" dirty="0" smtClean="0">
              <a:solidFill>
                <a:srgbClr val="000000"/>
              </a:solidFill>
            </a:endParaRPr>
          </a:p>
        </p:txBody>
      </p:sp>
      <p:sp>
        <p:nvSpPr>
          <p:cNvPr id="35"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32656"/>
            <a:ext cx="7772400" cy="1143000"/>
          </a:xfrm>
        </p:spPr>
        <p:txBody>
          <a:bodyPr/>
          <a:lstStyle/>
          <a:p>
            <a:r>
              <a:rPr lang="en-US" dirty="0" smtClean="0"/>
              <a:t>Table of contents</a:t>
            </a:r>
            <a:endParaRPr lang="ru-RU" dirty="0"/>
          </a:p>
        </p:txBody>
      </p:sp>
      <p:sp>
        <p:nvSpPr>
          <p:cNvPr id="3" name="Объект 2"/>
          <p:cNvSpPr>
            <a:spLocks noGrp="1"/>
          </p:cNvSpPr>
          <p:nvPr>
            <p:ph idx="1"/>
          </p:nvPr>
        </p:nvSpPr>
        <p:spPr>
          <a:xfrm>
            <a:off x="685800" y="1556792"/>
            <a:ext cx="7772400" cy="4464496"/>
          </a:xfrm>
        </p:spPr>
        <p:txBody>
          <a:bodyPr/>
          <a:lstStyle/>
          <a:p>
            <a:r>
              <a:rPr lang="en-US" dirty="0" smtClean="0">
                <a:latin typeface="+mj-lt"/>
              </a:rPr>
              <a:t>Energy markets: general trends &amp; evolution curves, contractual structures &amp; pricing mechanisms </a:t>
            </a:r>
            <a:r>
              <a:rPr lang="en-US" dirty="0"/>
              <a:t>(author’s economic interpretation of </a:t>
            </a:r>
            <a:r>
              <a:rPr lang="en-US" dirty="0" err="1"/>
              <a:t>Hubbert’s</a:t>
            </a:r>
            <a:r>
              <a:rPr lang="en-US" dirty="0"/>
              <a:t> curves</a:t>
            </a:r>
            <a:r>
              <a:rPr lang="en-US" dirty="0" smtClean="0"/>
              <a:t>)</a:t>
            </a:r>
            <a:endParaRPr lang="en-US" dirty="0" smtClean="0">
              <a:latin typeface="+mj-lt"/>
            </a:endParaRPr>
          </a:p>
          <a:p>
            <a:r>
              <a:rPr lang="en-US" b="1" dirty="0" smtClean="0">
                <a:solidFill>
                  <a:srgbClr val="FF0000"/>
                </a:solidFill>
                <a:latin typeface="+mj-lt"/>
              </a:rPr>
              <a:t>International oil: five stages of global oil market development since 1928</a:t>
            </a:r>
          </a:p>
          <a:p>
            <a:r>
              <a:rPr lang="en-US" dirty="0">
                <a:latin typeface="+mj-lt"/>
              </a:rPr>
              <a:t>2000-ies: new stage in oil</a:t>
            </a:r>
            <a:r>
              <a:rPr lang="ru-RU" dirty="0">
                <a:latin typeface="+mj-lt"/>
              </a:rPr>
              <a:t> </a:t>
            </a:r>
            <a:r>
              <a:rPr lang="en-US" dirty="0" smtClean="0">
                <a:latin typeface="+mj-lt"/>
              </a:rPr>
              <a:t>pricing</a:t>
            </a:r>
          </a:p>
          <a:p>
            <a:r>
              <a:rPr lang="en-US" dirty="0" smtClean="0">
                <a:latin typeface="+mj-lt"/>
              </a:rPr>
              <a:t>Role of some market players (Saudi Arabia, USA, Russia)</a:t>
            </a:r>
          </a:p>
          <a:p>
            <a:endParaRPr lang="en-US" dirty="0" smtClean="0"/>
          </a:p>
          <a:p>
            <a:endParaRPr lang="ru-RU" dirty="0"/>
          </a:p>
        </p:txBody>
      </p:sp>
      <p:sp>
        <p:nvSpPr>
          <p:cNvPr id="4" name="Нижний колонтитул 3"/>
          <p:cNvSpPr>
            <a:spLocks noGrp="1"/>
          </p:cNvSpPr>
          <p:nvPr>
            <p:ph type="ftr" sz="quarter" idx="11"/>
          </p:nvPr>
        </p:nvSpPr>
        <p:spPr>
          <a:xfrm>
            <a:off x="1835696" y="6500192"/>
            <a:ext cx="5832648" cy="457200"/>
          </a:xfrm>
        </p:spPr>
        <p:txBody>
          <a:bodyPr/>
          <a:lstStyle/>
          <a:p>
            <a:pPr>
              <a:defRPr/>
            </a:pPr>
            <a:r>
              <a:rPr lang="en-GB" dirty="0" err="1" smtClean="0"/>
              <a:t>A.Konoplyanik</a:t>
            </a:r>
            <a:r>
              <a:rPr lang="en-GB" dirty="0" smtClean="0"/>
              <a:t>, FINEC, SPB, 13.12.2013</a:t>
            </a:r>
            <a:endParaRPr lang="en-US" dirty="0"/>
          </a:p>
        </p:txBody>
      </p:sp>
    </p:spTree>
    <p:extLst>
      <p:ext uri="{BB962C8B-B14F-4D97-AF65-F5344CB8AC3E}">
        <p14:creationId xmlns:p14="http://schemas.microsoft.com/office/powerpoint/2010/main" val="231039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cing Study slides - Ralf">
  <a:themeElements>
    <a:clrScheme name="Pricing Study slides - Ra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cing Study slides - Ralf">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cing Study slides - Ra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cing Study slides - Ra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cing Study slides - Ra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cing Study slides - Ra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cing Study slides - Ra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cing Study slides - Ra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cing Study slides - Ra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cing Study slides - Ra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cing Study slides - Ra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cing Study slides - Ra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cing Study slides - Ra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cing Study slides - Ra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1958</TotalTime>
  <Words>3195</Words>
  <Application>Microsoft Office PowerPoint</Application>
  <PresentationFormat>Экран (4:3)</PresentationFormat>
  <Paragraphs>253</Paragraphs>
  <Slides>34</Slides>
  <Notes>1</Notes>
  <HiddenSlides>0</HiddenSlides>
  <MMClips>0</MMClips>
  <ScaleCrop>false</ScaleCrop>
  <HeadingPairs>
    <vt:vector size="6" baseType="variant">
      <vt:variant>
        <vt:lpstr>Тема</vt:lpstr>
      </vt:variant>
      <vt:variant>
        <vt:i4>18</vt:i4>
      </vt:variant>
      <vt:variant>
        <vt:lpstr>Внедренные серверы OLE</vt:lpstr>
      </vt:variant>
      <vt:variant>
        <vt:i4>1</vt:i4>
      </vt:variant>
      <vt:variant>
        <vt:lpstr>Заголовки слайдов</vt:lpstr>
      </vt:variant>
      <vt:variant>
        <vt:i4>34</vt:i4>
      </vt:variant>
    </vt:vector>
  </HeadingPairs>
  <TitlesOfParts>
    <vt:vector size="53" baseType="lpstr">
      <vt:lpstr>Pricing Study slides - Ralf</vt:lpstr>
      <vt:lpstr>Default Design</vt:lpstr>
      <vt:lpstr>4_Default Design</vt:lpstr>
      <vt:lpstr>5_Default Design</vt:lpstr>
      <vt:lpstr>6_Default Design</vt:lpstr>
      <vt:lpstr>8_Default Design</vt:lpstr>
      <vt:lpstr>10_Default Design</vt:lpstr>
      <vt:lpstr>12_Default Design</vt:lpstr>
      <vt:lpstr>13_Default Design</vt:lpstr>
      <vt:lpstr>Тема Office</vt:lpstr>
      <vt:lpstr>2_Тема Office</vt:lpstr>
      <vt:lpstr>3_Тема Office</vt:lpstr>
      <vt:lpstr>4_Тема Office</vt:lpstr>
      <vt:lpstr>5_Тема Office</vt:lpstr>
      <vt:lpstr>1_Default Design</vt:lpstr>
      <vt:lpstr>2_Default Design</vt:lpstr>
      <vt:lpstr>3_Default Design</vt:lpstr>
      <vt:lpstr>7_Default Design</vt:lpstr>
      <vt:lpstr>Photo Editor Photo</vt:lpstr>
      <vt:lpstr>Evolution of international oil market since 1928 till nowadays: whether we are moving towards unipolar oil world?</vt:lpstr>
      <vt:lpstr>Chart of crude oil prices since 1861</vt:lpstr>
      <vt:lpstr>Table of contents</vt:lpstr>
      <vt:lpstr>Marion King Hubbert &amp; Hubbert’s curve(s) </vt:lpstr>
      <vt:lpstr>Oil &amp; Gas Hubbert’s curves: upward-right supply peaks steady movements</vt:lpstr>
      <vt:lpstr>Evolution of oil &amp; gas markets: correlation of development stages, contractual structures, pricing mechanisms on the left (upward-growing) wing of Hubbert’s curve</vt:lpstr>
      <vt:lpstr>Evolution of oil &amp; gas markets: correlation of development stages, contractual structures, pricing mechanisms on the left (upward-growing) wing of Hubbert’s curve (2)</vt:lpstr>
      <vt:lpstr>Evolution of oil market: volumes of trade vs. volumes of physical supplies </vt:lpstr>
      <vt:lpstr>Table of contents</vt:lpstr>
      <vt:lpstr>Five periods of global oil market development and their major characteristics – periods 1 &amp; 2</vt:lpstr>
      <vt:lpstr>Mechanism of “single base pricing” at international oil market in 1928-1947 (notional figures)</vt:lpstr>
      <vt:lpstr>Mechanism of “double base pricing” at international oil market in 1947-1971 (notional figures)</vt:lpstr>
      <vt:lpstr>Five periods of global oil market development and their major characteristics – period 3</vt:lpstr>
      <vt:lpstr>Dominant role of spot prices in international oil trade as a basis for OPEC OSS formation during 1970-ies - 1980-ies – period 3</vt:lpstr>
      <vt:lpstr>Five periods of global oil market development and their major characteristics – period 4</vt:lpstr>
      <vt:lpstr>Презентация PowerPoint</vt:lpstr>
      <vt:lpstr>Five periods of global oil market development and their major characteristics – period 5</vt:lpstr>
      <vt:lpstr>Evolution of pricing mechanisms at international oil market</vt:lpstr>
      <vt:lpstr>Legend to Figure  </vt:lpstr>
      <vt:lpstr>Table of contents</vt:lpstr>
      <vt:lpstr>2000-ies: new stage in oil pricing =&gt; key changes</vt:lpstr>
      <vt:lpstr>Characteristics of spot, forward, futures, options deals</vt:lpstr>
      <vt:lpstr>Paper oil market: key players</vt:lpstr>
      <vt:lpstr>Evolution of oil futures markets </vt:lpstr>
      <vt:lpstr>Correlation of scales of oil, commodities and  financial &amp; monetary markets (order of figures)</vt:lpstr>
      <vt:lpstr>Role of non-oil speculators (global “financial investors”) in forming “price bubble” at the global oil market in 2007-2008 (principal scheme)</vt:lpstr>
      <vt:lpstr>Table of contents</vt:lpstr>
      <vt:lpstr>Damages and repairs of global oil futures/commodities markets: US role  </vt:lpstr>
      <vt:lpstr>Saudi Arabia and USA – two countries really influencing today global oil market</vt:lpstr>
      <vt:lpstr>USA at global oil market: what happens next?</vt:lpstr>
      <vt:lpstr>USSR/Russia at the global oil market (1)</vt:lpstr>
      <vt:lpstr>USSR/Russia at the global oil market (2)</vt:lpstr>
      <vt:lpstr>Thank you for your attention!  www.konoplyanik.ru  andrey@konoplyanik.ru  a.konoplyanik@gazpromexport.com</vt:lpstr>
      <vt:lpstr>Oil price balancing Russian budget (with &amp; without “corruption tax”) - &amp; “fair oil price”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«Эволюция международных рынков нефти и газа и инструментов защиты/стимулирования  инвестиций в энергетику»</dc:title>
  <dc:creator>Konoplyanik</dc:creator>
  <cp:lastModifiedBy>Administrator</cp:lastModifiedBy>
  <cp:revision>62</cp:revision>
  <dcterms:created xsi:type="dcterms:W3CDTF">2012-03-20T12:23:53Z</dcterms:created>
  <dcterms:modified xsi:type="dcterms:W3CDTF">2013-12-13T09:08:44Z</dcterms:modified>
</cp:coreProperties>
</file>